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theme/themeOverride2.xml" ContentType="application/vnd.openxmlformats-officedocument.themeOverride+xml"/>
  <Override PartName="/ppt/charts/chart16.xml" ContentType="application/vnd.openxmlformats-officedocument.drawingml.chart+xml"/>
  <Override PartName="/ppt/theme/themeOverride3.xml" ContentType="application/vnd.openxmlformats-officedocument.themeOverr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2"/>
  </p:sldMasterIdLst>
  <p:notesMasterIdLst>
    <p:notesMasterId r:id="rId47"/>
  </p:notesMasterIdLst>
  <p:handoutMasterIdLst>
    <p:handoutMasterId r:id="rId48"/>
  </p:handoutMasterIdLst>
  <p:sldIdLst>
    <p:sldId id="371" r:id="rId3"/>
    <p:sldId id="546" r:id="rId4"/>
    <p:sldId id="503" r:id="rId5"/>
    <p:sldId id="451" r:id="rId6"/>
    <p:sldId id="492" r:id="rId7"/>
    <p:sldId id="407" r:id="rId8"/>
    <p:sldId id="542" r:id="rId9"/>
    <p:sldId id="501" r:id="rId10"/>
    <p:sldId id="471" r:id="rId11"/>
    <p:sldId id="518" r:id="rId12"/>
    <p:sldId id="525" r:id="rId13"/>
    <p:sldId id="519" r:id="rId14"/>
    <p:sldId id="520" r:id="rId15"/>
    <p:sldId id="524" r:id="rId16"/>
    <p:sldId id="521" r:id="rId17"/>
    <p:sldId id="522" r:id="rId18"/>
    <p:sldId id="526" r:id="rId19"/>
    <p:sldId id="527" r:id="rId20"/>
    <p:sldId id="483" r:id="rId21"/>
    <p:sldId id="533" r:id="rId22"/>
    <p:sldId id="534" r:id="rId23"/>
    <p:sldId id="539" r:id="rId24"/>
    <p:sldId id="513" r:id="rId25"/>
    <p:sldId id="514" r:id="rId26"/>
    <p:sldId id="547" r:id="rId27"/>
    <p:sldId id="536" r:id="rId28"/>
    <p:sldId id="538" r:id="rId29"/>
    <p:sldId id="537" r:id="rId30"/>
    <p:sldId id="491" r:id="rId31"/>
    <p:sldId id="548" r:id="rId32"/>
    <p:sldId id="528" r:id="rId33"/>
    <p:sldId id="529" r:id="rId34"/>
    <p:sldId id="530" r:id="rId35"/>
    <p:sldId id="531" r:id="rId36"/>
    <p:sldId id="532" r:id="rId37"/>
    <p:sldId id="541" r:id="rId38"/>
    <p:sldId id="544" r:id="rId39"/>
    <p:sldId id="545" r:id="rId40"/>
    <p:sldId id="515" r:id="rId41"/>
    <p:sldId id="551" r:id="rId42"/>
    <p:sldId id="478" r:id="rId43"/>
    <p:sldId id="540" r:id="rId44"/>
    <p:sldId id="549" r:id="rId45"/>
    <p:sldId id="550" r:id="rId4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CCFFFF"/>
    <a:srgbClr val="FF9900"/>
    <a:srgbClr val="A49000"/>
    <a:srgbClr val="FFE300"/>
    <a:srgbClr val="FF00FF"/>
    <a:srgbClr val="FEF800"/>
    <a:srgbClr val="FFF559"/>
    <a:srgbClr val="CCCC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73" autoAdjust="0"/>
    <p:restoredTop sz="89661" autoAdjust="0"/>
  </p:normalViewPr>
  <p:slideViewPr>
    <p:cSldViewPr>
      <p:cViewPr>
        <p:scale>
          <a:sx n="70" d="100"/>
          <a:sy n="70" d="100"/>
        </p:scale>
        <p:origin x="-6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932" y="-8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51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AppData\Roaming\Microsoft\Excel\func_stat%20(version%201).xlsb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pmax\main\ndure\jsmeter\talk\Jan2010\event_stat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pmax\main\ndure\jsmeter\talk\Jan2010\event_stat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pmax\main\ndure\jsmeter\talk\Jan2010\event_stat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pmax\main\ndure\jsmeter\talk\Jan2010\event_stat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pmax\main\ndure\jsmeter\talk\Jan2010\event_stat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zorn\pmax\main\ndure\jsmeter\paper\webapps\coldcode.xlsx" TargetMode="External"/><Relationship Id="rId1" Type="http://schemas.openxmlformats.org/officeDocument/2006/relationships/themeOverride" Target="../theme/themeOverride2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zorn\pmax\main\ndure\jsmeter\paper\webapps\coldcode.xlsx" TargetMode="External"/><Relationship Id="rId1" Type="http://schemas.openxmlformats.org/officeDocument/2006/relationships/themeOverride" Target="../theme/themeOverride3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pmax\main\ndure\jsmeter\talk\Jan2010\func_sta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pmax\main\ndure\jsmeter\talk\Jan2010\func_sta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AppData\Roaming\Microsoft\Excel\func_stat%20(version%201).xlsb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pmax\main\ndure\jsmeter\talk\Jan2010\func_stat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AppData\Roaming\Microsoft\Excel\func_stat%20(version%201).xlsb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AppData\Roaming\Microsoft\Excel\func_stat%20(version%201).xlsb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zorn\pmax\main\ndure\jsmeter\talk\Jan2010\allobjstat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zorn\pmax\main\ndure\jsmeter\talk\Jan2010\allobjstat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funcexeinfo!$K$1</c:f>
              <c:strCache>
                <c:ptCount val="1"/>
                <c:pt idx="0">
                  <c:v>Source (kbytes)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funcexeinfo!$A$2:$A$34</c:f>
              <c:strCache>
                <c:ptCount val="29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20">
                  <c:v>3d-raytrace</c:v>
                </c:pt>
                <c:pt idx="21">
                  <c:v>access-nbody</c:v>
                </c:pt>
                <c:pt idx="22">
                  <c:v>bitops-nsieve</c:v>
                </c:pt>
                <c:pt idx="23">
                  <c:v>controlflow</c:v>
                </c:pt>
                <c:pt idx="24">
                  <c:v>crypto-aes</c:v>
                </c:pt>
                <c:pt idx="25">
                  <c:v>date-xparb</c:v>
                </c:pt>
                <c:pt idx="26">
                  <c:v>math-cordic</c:v>
                </c:pt>
                <c:pt idx="27">
                  <c:v>regexp-dna</c:v>
                </c:pt>
                <c:pt idx="28">
                  <c:v>string-tagcloud</c:v>
                </c:pt>
              </c:strCache>
            </c:strRef>
          </c:cat>
          <c:val>
            <c:numRef>
              <c:f>funcexeinfo!$K$2:$K$34</c:f>
              <c:numCache>
                <c:formatCode>General</c:formatCode>
                <c:ptCount val="33"/>
                <c:pt idx="0">
                  <c:v>675.95019531249898</c:v>
                </c:pt>
                <c:pt idx="1">
                  <c:v>1089.4755859375011</c:v>
                </c:pt>
                <c:pt idx="2">
                  <c:v>1734.703125</c:v>
                </c:pt>
                <c:pt idx="3">
                  <c:v>538.33691406249898</c:v>
                </c:pt>
                <c:pt idx="4">
                  <c:v>1077.2255859375011</c:v>
                </c:pt>
                <c:pt idx="5">
                  <c:v>878.2666015625</c:v>
                </c:pt>
                <c:pt idx="6">
                  <c:v>1840.384765625</c:v>
                </c:pt>
                <c:pt idx="7">
                  <c:v>2339.9042968750036</c:v>
                </c:pt>
                <c:pt idx="8">
                  <c:v>230.46484375</c:v>
                </c:pt>
                <c:pt idx="9">
                  <c:v>1977.2021484374998</c:v>
                </c:pt>
                <c:pt idx="10">
                  <c:v>1204.609375</c:v>
                </c:pt>
                <c:pt idx="12">
                  <c:v>22.205078125000028</c:v>
                </c:pt>
                <c:pt idx="13">
                  <c:v>32.528320312500114</c:v>
                </c:pt>
                <c:pt idx="14">
                  <c:v>54.0419921875</c:v>
                </c:pt>
                <c:pt idx="15">
                  <c:v>36.404296874999993</c:v>
                </c:pt>
                <c:pt idx="16">
                  <c:v>199.15332031250023</c:v>
                </c:pt>
                <c:pt idx="17">
                  <c:v>109.59863281249967</c:v>
                </c:pt>
                <c:pt idx="18">
                  <c:v>16.764648437499989</c:v>
                </c:pt>
                <c:pt idx="20">
                  <c:v>14.271484375000016</c:v>
                </c:pt>
                <c:pt idx="21">
                  <c:v>4.3330078125</c:v>
                </c:pt>
                <c:pt idx="22">
                  <c:v>0.9169921875</c:v>
                </c:pt>
                <c:pt idx="23">
                  <c:v>0.77148437499999956</c:v>
                </c:pt>
                <c:pt idx="24">
                  <c:v>16.925781249999961</c:v>
                </c:pt>
                <c:pt idx="25">
                  <c:v>12.611328124999975</c:v>
                </c:pt>
                <c:pt idx="26">
                  <c:v>2.8730468749999987</c:v>
                </c:pt>
                <c:pt idx="27">
                  <c:v>105.64550781249967</c:v>
                </c:pt>
                <c:pt idx="28">
                  <c:v>314.34960937500051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886016"/>
        <c:axId val="76887552"/>
      </c:barChart>
      <c:catAx>
        <c:axId val="768860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76887552"/>
        <c:crosses val="autoZero"/>
        <c:auto val="1"/>
        <c:lblAlgn val="ctr"/>
        <c:lblOffset val="100"/>
        <c:tickLblSkip val="1"/>
        <c:noMultiLvlLbl val="0"/>
      </c:catAx>
      <c:valAx>
        <c:axId val="768875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Source size (kilobytes)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68860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'Just data'!$B$1</c:f>
              <c:strCache>
                <c:ptCount val="1"/>
                <c:pt idx="0">
                  <c:v># of events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'Just data'!$A$2:$A$22</c:f>
              <c:strCache>
                <c:ptCount val="20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3">
                  <c:v>richards</c:v>
                </c:pt>
                <c:pt idx="14">
                  <c:v>deltablue</c:v>
                </c:pt>
                <c:pt idx="15">
                  <c:v>crypto</c:v>
                </c:pt>
                <c:pt idx="16">
                  <c:v>raytrace</c:v>
                </c:pt>
                <c:pt idx="17">
                  <c:v>earley</c:v>
                </c:pt>
                <c:pt idx="18">
                  <c:v>regexp</c:v>
                </c:pt>
                <c:pt idx="19">
                  <c:v>splay</c:v>
                </c:pt>
              </c:strCache>
            </c:strRef>
          </c:cat>
          <c:val>
            <c:numRef>
              <c:f>'Just data'!$B$2:$B$22</c:f>
              <c:numCache>
                <c:formatCode>#,##0</c:formatCode>
                <c:ptCount val="21"/>
                <c:pt idx="0">
                  <c:v>6424</c:v>
                </c:pt>
                <c:pt idx="1">
                  <c:v>4370</c:v>
                </c:pt>
                <c:pt idx="2">
                  <c:v>4669</c:v>
                </c:pt>
                <c:pt idx="3">
                  <c:v>1614</c:v>
                </c:pt>
                <c:pt idx="4">
                  <c:v>2729</c:v>
                </c:pt>
                <c:pt idx="5">
                  <c:v>2338</c:v>
                </c:pt>
                <c:pt idx="6">
                  <c:v>5440</c:v>
                </c:pt>
                <c:pt idx="7">
                  <c:v>1520</c:v>
                </c:pt>
                <c:pt idx="8">
                  <c:v>569</c:v>
                </c:pt>
                <c:pt idx="9">
                  <c:v>3658</c:v>
                </c:pt>
                <c:pt idx="10">
                  <c:v>552</c:v>
                </c:pt>
                <c:pt idx="13">
                  <c:v>8</c:v>
                </c:pt>
                <c:pt idx="14">
                  <c:v>8</c:v>
                </c:pt>
                <c:pt idx="15">
                  <c:v>11</c:v>
                </c:pt>
                <c:pt idx="16">
                  <c:v>8</c:v>
                </c:pt>
                <c:pt idx="17">
                  <c:v>11</c:v>
                </c:pt>
                <c:pt idx="18">
                  <c:v>8</c:v>
                </c:pt>
                <c:pt idx="19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618112"/>
        <c:axId val="92624000"/>
      </c:barChart>
      <c:catAx>
        <c:axId val="926181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92624000"/>
        <c:crosses val="autoZero"/>
        <c:auto val="1"/>
        <c:lblAlgn val="ctr"/>
        <c:lblOffset val="100"/>
        <c:tickLblSkip val="1"/>
        <c:noMultiLvlLbl val="0"/>
      </c:catAx>
      <c:valAx>
        <c:axId val="926240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Total Events Handled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crossAx val="926181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'Just data'!$G$1</c:f>
              <c:strCache>
                <c:ptCount val="1"/>
                <c:pt idx="0">
                  <c:v>avg. handler size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'Just data'!$A$2:$A$12</c:f>
              <c:strCache>
                <c:ptCount val="1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</c:strCache>
            </c:strRef>
          </c:cat>
          <c:val>
            <c:numRef>
              <c:f>'Just data'!$G$2:$G$12</c:f>
              <c:numCache>
                <c:formatCode>#,##0</c:formatCode>
                <c:ptCount val="11"/>
                <c:pt idx="0">
                  <c:v>1126.5680261519299</c:v>
                </c:pt>
                <c:pt idx="1">
                  <c:v>136.92219679633868</c:v>
                </c:pt>
                <c:pt idx="2">
                  <c:v>1772.1501392161042</c:v>
                </c:pt>
                <c:pt idx="3">
                  <c:v>3060.5799256505575</c:v>
                </c:pt>
                <c:pt idx="4">
                  <c:v>2734.8922682301222</c:v>
                </c:pt>
                <c:pt idx="5">
                  <c:v>9044.8105218135152</c:v>
                </c:pt>
                <c:pt idx="6">
                  <c:v>3221.8814338235329</c:v>
                </c:pt>
                <c:pt idx="7">
                  <c:v>2029.9223684210531</c:v>
                </c:pt>
                <c:pt idx="8">
                  <c:v>251.3866432337434</c:v>
                </c:pt>
                <c:pt idx="9">
                  <c:v>7339.5809185347189</c:v>
                </c:pt>
                <c:pt idx="10">
                  <c:v>859.95108695652175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810624"/>
        <c:axId val="93009024"/>
      </c:barChart>
      <c:catAx>
        <c:axId val="928106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3009024"/>
        <c:crosses val="autoZero"/>
        <c:auto val="1"/>
        <c:lblAlgn val="ctr"/>
        <c:lblOffset val="100"/>
        <c:noMultiLvlLbl val="0"/>
      </c:catAx>
      <c:valAx>
        <c:axId val="9300902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Mean Bytecodes / Event Handled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crossAx val="928106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'Just data'!$H$1</c:f>
              <c:strCache>
                <c:ptCount val="1"/>
                <c:pt idx="0">
                  <c:v>median handler size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'Just data'!$A$2:$A$12</c:f>
              <c:strCache>
                <c:ptCount val="1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</c:strCache>
            </c:strRef>
          </c:cat>
          <c:val>
            <c:numRef>
              <c:f>'Just data'!$H$2:$H$12</c:f>
              <c:numCache>
                <c:formatCode>#,##0</c:formatCode>
                <c:ptCount val="11"/>
                <c:pt idx="0">
                  <c:v>8</c:v>
                </c:pt>
                <c:pt idx="1">
                  <c:v>24</c:v>
                </c:pt>
                <c:pt idx="2">
                  <c:v>314</c:v>
                </c:pt>
                <c:pt idx="3">
                  <c:v>11</c:v>
                </c:pt>
                <c:pt idx="4">
                  <c:v>80</c:v>
                </c:pt>
                <c:pt idx="5">
                  <c:v>30</c:v>
                </c:pt>
                <c:pt idx="6">
                  <c:v>380</c:v>
                </c:pt>
                <c:pt idx="7">
                  <c:v>506</c:v>
                </c:pt>
                <c:pt idx="8">
                  <c:v>43</c:v>
                </c:pt>
                <c:pt idx="9">
                  <c:v>2137</c:v>
                </c:pt>
                <c:pt idx="10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158016"/>
        <c:axId val="93176192"/>
      </c:barChart>
      <c:catAx>
        <c:axId val="931580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3176192"/>
        <c:crosses val="autoZero"/>
        <c:auto val="1"/>
        <c:lblAlgn val="ctr"/>
        <c:lblOffset val="100"/>
        <c:noMultiLvlLbl val="0"/>
      </c:catAx>
      <c:valAx>
        <c:axId val="93176192"/>
        <c:scaling>
          <c:orientation val="minMax"/>
          <c:max val="5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Median Bytecodes / Event Handled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crossAx val="931580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'Just data'!$I$1</c:f>
              <c:strCache>
                <c:ptCount val="1"/>
                <c:pt idx="0">
                  <c:v>max handler size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'Just data'!$A$2:$A$12</c:f>
              <c:strCache>
                <c:ptCount val="1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</c:strCache>
            </c:strRef>
          </c:cat>
          <c:val>
            <c:numRef>
              <c:f>'Just data'!$I$2:$I$12</c:f>
              <c:numCache>
                <c:formatCode>#,##0</c:formatCode>
                <c:ptCount val="11"/>
                <c:pt idx="0">
                  <c:v>1041744</c:v>
                </c:pt>
                <c:pt idx="1">
                  <c:v>68780</c:v>
                </c:pt>
                <c:pt idx="2">
                  <c:v>281887</c:v>
                </c:pt>
                <c:pt idx="3">
                  <c:v>4208115</c:v>
                </c:pt>
                <c:pt idx="4">
                  <c:v>879798</c:v>
                </c:pt>
                <c:pt idx="5">
                  <c:v>270616</c:v>
                </c:pt>
                <c:pt idx="6">
                  <c:v>89785</c:v>
                </c:pt>
                <c:pt idx="7">
                  <c:v>594437</c:v>
                </c:pt>
                <c:pt idx="8">
                  <c:v>10025</c:v>
                </c:pt>
                <c:pt idx="9">
                  <c:v>1074568</c:v>
                </c:pt>
                <c:pt idx="10">
                  <c:v>202105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185920"/>
        <c:axId val="93187456"/>
      </c:barChart>
      <c:catAx>
        <c:axId val="931859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3187456"/>
        <c:crosses val="autoZero"/>
        <c:auto val="1"/>
        <c:lblAlgn val="ctr"/>
        <c:lblOffset val="100"/>
        <c:noMultiLvlLbl val="0"/>
      </c:catAx>
      <c:valAx>
        <c:axId val="93187456"/>
        <c:scaling>
          <c:orientation val="minMax"/>
          <c:max val="12000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Maximum Bytecodes / Event Handled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crossAx val="931859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event_dumpout!$Q$2</c:f>
              <c:strCache>
                <c:ptCount val="1"/>
                <c:pt idx="0">
                  <c:v>% handler instr.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event_dumpout!$L$3:$L$13</c:f>
              <c:strCache>
                <c:ptCount val="1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</c:strCache>
            </c:strRef>
          </c:cat>
          <c:val>
            <c:numRef>
              <c:f>event_dumpout!$Q$3:$Q$13</c:f>
              <c:numCache>
                <c:formatCode>0.00%</c:formatCode>
                <c:ptCount val="11"/>
                <c:pt idx="0">
                  <c:v>0.72795887099013168</c:v>
                </c:pt>
                <c:pt idx="1">
                  <c:v>0.4880043976263258</c:v>
                </c:pt>
                <c:pt idx="2">
                  <c:v>0.65876884715975348</c:v>
                </c:pt>
                <c:pt idx="3">
                  <c:v>0.98193651830470319</c:v>
                </c:pt>
                <c:pt idx="4">
                  <c:v>0.99106049614897063</c:v>
                </c:pt>
                <c:pt idx="5">
                  <c:v>0.98410806423247821</c:v>
                </c:pt>
                <c:pt idx="6">
                  <c:v>0.84038858124834859</c:v>
                </c:pt>
                <c:pt idx="7">
                  <c:v>0.31602192900787979</c:v>
                </c:pt>
                <c:pt idx="8">
                  <c:v>0.33432200220639158</c:v>
                </c:pt>
                <c:pt idx="9">
                  <c:v>0.91517774633732041</c:v>
                </c:pt>
                <c:pt idx="10">
                  <c:v>0.81060271001784479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357184"/>
        <c:axId val="93358720"/>
      </c:barChart>
      <c:catAx>
        <c:axId val="933571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93358720"/>
        <c:crosses val="autoZero"/>
        <c:auto val="1"/>
        <c:lblAlgn val="ctr"/>
        <c:lblOffset val="100"/>
        <c:noMultiLvlLbl val="0"/>
      </c:catAx>
      <c:valAx>
        <c:axId val="93358720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Fraction of JS Execution in Handlers</a:t>
                </a:r>
              </a:p>
            </c:rich>
          </c:tx>
          <c:layout/>
          <c:overlay val="0"/>
        </c:title>
        <c:numFmt formatCode="0.00%" sourceLinked="1"/>
        <c:majorTickMark val="out"/>
        <c:minorTickMark val="none"/>
        <c:tickLblPos val="nextTo"/>
        <c:crossAx val="933571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result!$B$2</c:f>
              <c:strCache>
                <c:ptCount val="1"/>
                <c:pt idx="0">
                  <c:v>0K</c:v>
                </c:pt>
              </c:strCache>
            </c:strRef>
          </c:tx>
          <c:invertIfNegative val="0"/>
          <c:cat>
            <c:strRef>
              <c:f>result!$A$3:$A$9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result!$B$3:$B$9</c:f>
              <c:numCache>
                <c:formatCode>General</c:formatCode>
                <c:ptCount val="7"/>
                <c:pt idx="0">
                  <c:v>63</c:v>
                </c:pt>
                <c:pt idx="1">
                  <c:v>52</c:v>
                </c:pt>
                <c:pt idx="2">
                  <c:v>45</c:v>
                </c:pt>
                <c:pt idx="3">
                  <c:v>7</c:v>
                </c:pt>
                <c:pt idx="4">
                  <c:v>24</c:v>
                </c:pt>
                <c:pt idx="5">
                  <c:v>49</c:v>
                </c:pt>
                <c:pt idx="6">
                  <c:v>73</c:v>
                </c:pt>
              </c:numCache>
            </c:numRef>
          </c:val>
        </c:ser>
        <c:ser>
          <c:idx val="1"/>
          <c:order val="1"/>
          <c:tx>
            <c:strRef>
              <c:f>result!$C$2</c:f>
              <c:strCache>
                <c:ptCount val="1"/>
                <c:pt idx="0">
                  <c:v>200K</c:v>
                </c:pt>
              </c:strCache>
            </c:strRef>
          </c:tx>
          <c:invertIfNegative val="0"/>
          <c:cat>
            <c:strRef>
              <c:f>result!$A$3:$A$9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result!$C$3:$C$9</c:f>
              <c:numCache>
                <c:formatCode>General</c:formatCode>
                <c:ptCount val="7"/>
                <c:pt idx="0">
                  <c:v>70</c:v>
                </c:pt>
                <c:pt idx="1">
                  <c:v>66</c:v>
                </c:pt>
                <c:pt idx="2">
                  <c:v>56</c:v>
                </c:pt>
                <c:pt idx="3">
                  <c:v>22</c:v>
                </c:pt>
                <c:pt idx="4">
                  <c:v>36</c:v>
                </c:pt>
                <c:pt idx="5">
                  <c:v>65</c:v>
                </c:pt>
                <c:pt idx="6">
                  <c:v>89</c:v>
                </c:pt>
              </c:numCache>
            </c:numRef>
          </c:val>
        </c:ser>
        <c:ser>
          <c:idx val="2"/>
          <c:order val="2"/>
          <c:tx>
            <c:strRef>
              <c:f>result!$D$2</c:f>
              <c:strCache>
                <c:ptCount val="1"/>
                <c:pt idx="0">
                  <c:v>400K</c:v>
                </c:pt>
              </c:strCache>
            </c:strRef>
          </c:tx>
          <c:invertIfNegative val="0"/>
          <c:cat>
            <c:strRef>
              <c:f>result!$A$3:$A$9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result!$D$3:$D$9</c:f>
              <c:numCache>
                <c:formatCode>General</c:formatCode>
                <c:ptCount val="7"/>
                <c:pt idx="0">
                  <c:v>80</c:v>
                </c:pt>
                <c:pt idx="1">
                  <c:v>78</c:v>
                </c:pt>
                <c:pt idx="2">
                  <c:v>68</c:v>
                </c:pt>
                <c:pt idx="3">
                  <c:v>30</c:v>
                </c:pt>
                <c:pt idx="4">
                  <c:v>46</c:v>
                </c:pt>
                <c:pt idx="5">
                  <c:v>79</c:v>
                </c:pt>
                <c:pt idx="6">
                  <c:v>98</c:v>
                </c:pt>
              </c:numCache>
            </c:numRef>
          </c:val>
        </c:ser>
        <c:ser>
          <c:idx val="3"/>
          <c:order val="3"/>
          <c:tx>
            <c:strRef>
              <c:f>result!$E$2</c:f>
              <c:strCache>
                <c:ptCount val="1"/>
                <c:pt idx="0">
                  <c:v>800K</c:v>
                </c:pt>
              </c:strCache>
            </c:strRef>
          </c:tx>
          <c:invertIfNegative val="0"/>
          <c:cat>
            <c:strRef>
              <c:f>result!$A$3:$A$9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result!$E$3:$E$9</c:f>
              <c:numCache>
                <c:formatCode>General</c:formatCode>
                <c:ptCount val="7"/>
                <c:pt idx="0">
                  <c:v>96</c:v>
                </c:pt>
                <c:pt idx="1">
                  <c:v>94</c:v>
                </c:pt>
                <c:pt idx="2">
                  <c:v>85</c:v>
                </c:pt>
                <c:pt idx="3">
                  <c:v>46</c:v>
                </c:pt>
                <c:pt idx="4">
                  <c:v>63</c:v>
                </c:pt>
                <c:pt idx="5">
                  <c:v>185</c:v>
                </c:pt>
                <c:pt idx="6">
                  <c:v>113</c:v>
                </c:pt>
              </c:numCache>
            </c:numRef>
          </c:val>
        </c:ser>
        <c:ser>
          <c:idx val="4"/>
          <c:order val="4"/>
          <c:tx>
            <c:strRef>
              <c:f>result!$F$2</c:f>
              <c:strCache>
                <c:ptCount val="1"/>
                <c:pt idx="0">
                  <c:v>1M</c:v>
                </c:pt>
              </c:strCache>
            </c:strRef>
          </c:tx>
          <c:invertIfNegative val="0"/>
          <c:cat>
            <c:strRef>
              <c:f>result!$A$3:$A$9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result!$F$3:$F$9</c:f>
              <c:numCache>
                <c:formatCode>General</c:formatCode>
                <c:ptCount val="7"/>
                <c:pt idx="0">
                  <c:v>105</c:v>
                </c:pt>
                <c:pt idx="1">
                  <c:v>205</c:v>
                </c:pt>
                <c:pt idx="2">
                  <c:v>92</c:v>
                </c:pt>
                <c:pt idx="3">
                  <c:v>54</c:v>
                </c:pt>
                <c:pt idx="4">
                  <c:v>72</c:v>
                </c:pt>
                <c:pt idx="5">
                  <c:v>203</c:v>
                </c:pt>
                <c:pt idx="6">
                  <c:v>123</c:v>
                </c:pt>
              </c:numCache>
            </c:numRef>
          </c:val>
        </c:ser>
        <c:ser>
          <c:idx val="5"/>
          <c:order val="5"/>
          <c:tx>
            <c:strRef>
              <c:f>result!$G$2</c:f>
              <c:strCache>
                <c:ptCount val="1"/>
                <c:pt idx="0">
                  <c:v>2M</c:v>
                </c:pt>
              </c:strCache>
            </c:strRef>
          </c:tx>
          <c:invertIfNegative val="0"/>
          <c:cat>
            <c:strRef>
              <c:f>result!$A$3:$A$9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result!$G$3:$G$9</c:f>
              <c:numCache>
                <c:formatCode>General</c:formatCode>
                <c:ptCount val="7"/>
                <c:pt idx="0">
                  <c:v>246</c:v>
                </c:pt>
                <c:pt idx="1">
                  <c:v>277</c:v>
                </c:pt>
                <c:pt idx="2">
                  <c:v>137</c:v>
                </c:pt>
                <c:pt idx="3">
                  <c:v>98</c:v>
                </c:pt>
                <c:pt idx="4">
                  <c:v>115</c:v>
                </c:pt>
                <c:pt idx="5">
                  <c:v>273</c:v>
                </c:pt>
                <c:pt idx="6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713920"/>
        <c:axId val="93715456"/>
      </c:barChart>
      <c:catAx>
        <c:axId val="93713920"/>
        <c:scaling>
          <c:orientation val="minMax"/>
        </c:scaling>
        <c:delete val="0"/>
        <c:axPos val="b"/>
        <c:majorTickMark val="out"/>
        <c:minorTickMark val="none"/>
        <c:tickLblPos val="nextTo"/>
        <c:crossAx val="93715456"/>
        <c:crosses val="autoZero"/>
        <c:auto val="1"/>
        <c:lblAlgn val="ctr"/>
        <c:lblOffset val="100"/>
        <c:noMultiLvlLbl val="0"/>
      </c:catAx>
      <c:valAx>
        <c:axId val="93715456"/>
        <c:scaling>
          <c:orientation val="minMax"/>
          <c:max val="9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Time (msec)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37139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result!$B$13</c:f>
              <c:strCache>
                <c:ptCount val="1"/>
                <c:pt idx="0">
                  <c:v>0K</c:v>
                </c:pt>
              </c:strCache>
            </c:strRef>
          </c:tx>
          <c:invertIfNegative val="0"/>
          <c:cat>
            <c:strRef>
              <c:f>result!$A$14:$A$20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result!$B$14:$B$20</c:f>
              <c:numCache>
                <c:formatCode>General</c:formatCode>
                <c:ptCount val="7"/>
                <c:pt idx="0">
                  <c:v>573</c:v>
                </c:pt>
                <c:pt idx="1">
                  <c:v>557</c:v>
                </c:pt>
                <c:pt idx="2">
                  <c:v>432</c:v>
                </c:pt>
                <c:pt idx="3">
                  <c:v>317</c:v>
                </c:pt>
                <c:pt idx="4">
                  <c:v>390</c:v>
                </c:pt>
                <c:pt idx="5">
                  <c:v>512</c:v>
                </c:pt>
                <c:pt idx="6">
                  <c:v>434</c:v>
                </c:pt>
              </c:numCache>
            </c:numRef>
          </c:val>
        </c:ser>
        <c:ser>
          <c:idx val="1"/>
          <c:order val="1"/>
          <c:tx>
            <c:strRef>
              <c:f>result!$C$13</c:f>
              <c:strCache>
                <c:ptCount val="1"/>
                <c:pt idx="0">
                  <c:v>200K</c:v>
                </c:pt>
              </c:strCache>
            </c:strRef>
          </c:tx>
          <c:invertIfNegative val="0"/>
          <c:cat>
            <c:strRef>
              <c:f>result!$A$14:$A$20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result!$C$14:$C$20</c:f>
              <c:numCache>
                <c:formatCode>General</c:formatCode>
                <c:ptCount val="7"/>
                <c:pt idx="0">
                  <c:v>578</c:v>
                </c:pt>
                <c:pt idx="1">
                  <c:v>571</c:v>
                </c:pt>
                <c:pt idx="2">
                  <c:v>433</c:v>
                </c:pt>
                <c:pt idx="3">
                  <c:v>318</c:v>
                </c:pt>
                <c:pt idx="4">
                  <c:v>407</c:v>
                </c:pt>
                <c:pt idx="5">
                  <c:v>525</c:v>
                </c:pt>
                <c:pt idx="6">
                  <c:v>459</c:v>
                </c:pt>
              </c:numCache>
            </c:numRef>
          </c:val>
        </c:ser>
        <c:ser>
          <c:idx val="2"/>
          <c:order val="2"/>
          <c:tx>
            <c:strRef>
              <c:f>result!$D$13</c:f>
              <c:strCache>
                <c:ptCount val="1"/>
                <c:pt idx="0">
                  <c:v>400K</c:v>
                </c:pt>
              </c:strCache>
            </c:strRef>
          </c:tx>
          <c:invertIfNegative val="0"/>
          <c:cat>
            <c:strRef>
              <c:f>result!$A$14:$A$20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result!$D$14:$D$20</c:f>
              <c:numCache>
                <c:formatCode>General</c:formatCode>
                <c:ptCount val="7"/>
                <c:pt idx="0">
                  <c:v>578</c:v>
                </c:pt>
                <c:pt idx="1">
                  <c:v>574</c:v>
                </c:pt>
                <c:pt idx="2">
                  <c:v>437</c:v>
                </c:pt>
                <c:pt idx="3">
                  <c:v>332</c:v>
                </c:pt>
                <c:pt idx="4">
                  <c:v>416</c:v>
                </c:pt>
                <c:pt idx="5">
                  <c:v>540</c:v>
                </c:pt>
                <c:pt idx="6">
                  <c:v>475</c:v>
                </c:pt>
              </c:numCache>
            </c:numRef>
          </c:val>
        </c:ser>
        <c:ser>
          <c:idx val="3"/>
          <c:order val="3"/>
          <c:tx>
            <c:strRef>
              <c:f>result!$E$13</c:f>
              <c:strCache>
                <c:ptCount val="1"/>
                <c:pt idx="0">
                  <c:v>800K</c:v>
                </c:pt>
              </c:strCache>
            </c:strRef>
          </c:tx>
          <c:invertIfNegative val="0"/>
          <c:cat>
            <c:strRef>
              <c:f>result!$A$14:$A$20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result!$E$14:$E$20</c:f>
              <c:numCache>
                <c:formatCode>General</c:formatCode>
                <c:ptCount val="7"/>
                <c:pt idx="0">
                  <c:v>621</c:v>
                </c:pt>
                <c:pt idx="1">
                  <c:v>595</c:v>
                </c:pt>
                <c:pt idx="2">
                  <c:v>462</c:v>
                </c:pt>
                <c:pt idx="3">
                  <c:v>366</c:v>
                </c:pt>
                <c:pt idx="4">
                  <c:v>445</c:v>
                </c:pt>
                <c:pt idx="5">
                  <c:v>565</c:v>
                </c:pt>
                <c:pt idx="6">
                  <c:v>514</c:v>
                </c:pt>
              </c:numCache>
            </c:numRef>
          </c:val>
        </c:ser>
        <c:ser>
          <c:idx val="4"/>
          <c:order val="4"/>
          <c:tx>
            <c:strRef>
              <c:f>result!$F$13</c:f>
              <c:strCache>
                <c:ptCount val="1"/>
                <c:pt idx="0">
                  <c:v>1M</c:v>
                </c:pt>
              </c:strCache>
            </c:strRef>
          </c:tx>
          <c:invertIfNegative val="0"/>
          <c:cat>
            <c:strRef>
              <c:f>result!$A$14:$A$20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result!$F$14:$F$20</c:f>
              <c:numCache>
                <c:formatCode>General</c:formatCode>
                <c:ptCount val="7"/>
                <c:pt idx="0">
                  <c:v>638</c:v>
                </c:pt>
                <c:pt idx="1">
                  <c:v>613</c:v>
                </c:pt>
                <c:pt idx="2">
                  <c:v>480</c:v>
                </c:pt>
                <c:pt idx="3">
                  <c:v>381</c:v>
                </c:pt>
                <c:pt idx="4">
                  <c:v>457</c:v>
                </c:pt>
                <c:pt idx="5">
                  <c:v>580</c:v>
                </c:pt>
                <c:pt idx="6">
                  <c:v>523</c:v>
                </c:pt>
              </c:numCache>
            </c:numRef>
          </c:val>
        </c:ser>
        <c:ser>
          <c:idx val="5"/>
          <c:order val="5"/>
          <c:tx>
            <c:strRef>
              <c:f>result!$G$13</c:f>
              <c:strCache>
                <c:ptCount val="1"/>
                <c:pt idx="0">
                  <c:v>2M</c:v>
                </c:pt>
              </c:strCache>
            </c:strRef>
          </c:tx>
          <c:invertIfNegative val="0"/>
          <c:cat>
            <c:strRef>
              <c:f>result!$A$14:$A$20</c:f>
              <c:strCache>
                <c:ptCount val="7"/>
                <c:pt idx="0">
                  <c:v>3d-raytrace</c:v>
                </c:pt>
                <c:pt idx="1">
                  <c:v>access-nbody</c:v>
                </c:pt>
                <c:pt idx="2">
                  <c:v>bitops-nsieve</c:v>
                </c:pt>
                <c:pt idx="3">
                  <c:v>controlflow</c:v>
                </c:pt>
                <c:pt idx="4">
                  <c:v>crypto-aes</c:v>
                </c:pt>
                <c:pt idx="5">
                  <c:v>math-cordic</c:v>
                </c:pt>
                <c:pt idx="6">
                  <c:v>string-tagcloud</c:v>
                </c:pt>
              </c:strCache>
            </c:strRef>
          </c:cat>
          <c:val>
            <c:numRef>
              <c:f>result!$G$14:$G$20</c:f>
              <c:numCache>
                <c:formatCode>General</c:formatCode>
                <c:ptCount val="7"/>
                <c:pt idx="0">
                  <c:v>788</c:v>
                </c:pt>
                <c:pt idx="1">
                  <c:v>692</c:v>
                </c:pt>
                <c:pt idx="2">
                  <c:v>555</c:v>
                </c:pt>
                <c:pt idx="3">
                  <c:v>463</c:v>
                </c:pt>
                <c:pt idx="4">
                  <c:v>540</c:v>
                </c:pt>
                <c:pt idx="5">
                  <c:v>669</c:v>
                </c:pt>
                <c:pt idx="6">
                  <c:v>606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861376"/>
        <c:axId val="93862912"/>
      </c:barChart>
      <c:catAx>
        <c:axId val="93861376"/>
        <c:scaling>
          <c:orientation val="minMax"/>
        </c:scaling>
        <c:delete val="0"/>
        <c:axPos val="b"/>
        <c:majorTickMark val="out"/>
        <c:minorTickMark val="none"/>
        <c:tickLblPos val="nextTo"/>
        <c:crossAx val="93862912"/>
        <c:crosses val="autoZero"/>
        <c:auto val="1"/>
        <c:lblAlgn val="ctr"/>
        <c:lblOffset val="100"/>
        <c:noMultiLvlLbl val="0"/>
      </c:catAx>
      <c:valAx>
        <c:axId val="9386291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Time (msec)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38613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funcexeinfo!$M$1</c:f>
              <c:strCache>
                <c:ptCount val="1"/>
                <c:pt idx="0">
                  <c:v>Bytecode / Source Size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funcexeinfo!$A$2:$A$30</c:f>
              <c:strCache>
                <c:ptCount val="29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20">
                  <c:v>3d-raytrace</c:v>
                </c:pt>
                <c:pt idx="21">
                  <c:v>access-nbody</c:v>
                </c:pt>
                <c:pt idx="22">
                  <c:v>bitops-nsieve</c:v>
                </c:pt>
                <c:pt idx="23">
                  <c:v>controlflow</c:v>
                </c:pt>
                <c:pt idx="24">
                  <c:v>crypto-aes</c:v>
                </c:pt>
                <c:pt idx="25">
                  <c:v>date-xparb</c:v>
                </c:pt>
                <c:pt idx="26">
                  <c:v>math-cordic</c:v>
                </c:pt>
                <c:pt idx="27">
                  <c:v>regexp-dna</c:v>
                </c:pt>
                <c:pt idx="28">
                  <c:v>string-tagcloud</c:v>
                </c:pt>
              </c:strCache>
            </c:strRef>
          </c:cat>
          <c:val>
            <c:numRef>
              <c:f>funcexeinfo!$M$2:$M$30</c:f>
              <c:numCache>
                <c:formatCode>General</c:formatCode>
                <c:ptCount val="29"/>
                <c:pt idx="0">
                  <c:v>0.45083526806159729</c:v>
                </c:pt>
                <c:pt idx="1">
                  <c:v>0.58901438926949257</c:v>
                </c:pt>
                <c:pt idx="2">
                  <c:v>0.59289120977112442</c:v>
                </c:pt>
                <c:pt idx="3">
                  <c:v>0.45752525591511761</c:v>
                </c:pt>
                <c:pt idx="4">
                  <c:v>0.53978364196943251</c:v>
                </c:pt>
                <c:pt idx="5">
                  <c:v>0.47043904174704931</c:v>
                </c:pt>
                <c:pt idx="6">
                  <c:v>0.34255266763382797</c:v>
                </c:pt>
                <c:pt idx="7">
                  <c:v>0.84240307638116263</c:v>
                </c:pt>
                <c:pt idx="8">
                  <c:v>0.75503822098679663</c:v>
                </c:pt>
                <c:pt idx="9">
                  <c:v>0.60164274901156001</c:v>
                </c:pt>
                <c:pt idx="10">
                  <c:v>0.58830825604773329</c:v>
                </c:pt>
                <c:pt idx="12">
                  <c:v>0.33498988477438757</c:v>
                </c:pt>
                <c:pt idx="13">
                  <c:v>0.33813683989312232</c:v>
                </c:pt>
                <c:pt idx="14">
                  <c:v>0.56567700898100792</c:v>
                </c:pt>
                <c:pt idx="15">
                  <c:v>0.4027576586726756</c:v>
                </c:pt>
                <c:pt idx="16">
                  <c:v>0.32213030750295496</c:v>
                </c:pt>
                <c:pt idx="17">
                  <c:v>0.31515918345525717</c:v>
                </c:pt>
                <c:pt idx="18">
                  <c:v>0.34216811324051982</c:v>
                </c:pt>
                <c:pt idx="20">
                  <c:v>0.5052689202134939</c:v>
                </c:pt>
                <c:pt idx="21">
                  <c:v>0.52467883705206264</c:v>
                </c:pt>
                <c:pt idx="22">
                  <c:v>0.56336528221512261</c:v>
                </c:pt>
                <c:pt idx="23">
                  <c:v>0.66962025316455953</c:v>
                </c:pt>
                <c:pt idx="24">
                  <c:v>0.35656588968382241</c:v>
                </c:pt>
                <c:pt idx="25">
                  <c:v>0.41087192194517635</c:v>
                </c:pt>
                <c:pt idx="26">
                  <c:v>0.2811012916383413</c:v>
                </c:pt>
                <c:pt idx="27">
                  <c:v>5.8235734555975634E-3</c:v>
                </c:pt>
                <c:pt idx="28">
                  <c:v>0.17143531721622676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930432"/>
        <c:axId val="76948608"/>
      </c:barChart>
      <c:catAx>
        <c:axId val="769304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76948608"/>
        <c:crosses val="autoZero"/>
        <c:auto val="1"/>
        <c:lblAlgn val="ctr"/>
        <c:lblOffset val="100"/>
        <c:tickLblSkip val="1"/>
        <c:noMultiLvlLbl val="0"/>
      </c:catAx>
      <c:valAx>
        <c:axId val="7694860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Bytecode Size / Source Size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69304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funcexeinfo!$F$1</c:f>
              <c:strCache>
                <c:ptCount val="1"/>
                <c:pt idx="0">
                  <c:v>unique func executed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funcexeinfo!$A$2:$A$34</c:f>
              <c:strCache>
                <c:ptCount val="29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20">
                  <c:v>3d-raytrace</c:v>
                </c:pt>
                <c:pt idx="21">
                  <c:v>access-nbody</c:v>
                </c:pt>
                <c:pt idx="22">
                  <c:v>bitops-nsieve</c:v>
                </c:pt>
                <c:pt idx="23">
                  <c:v>controlflow</c:v>
                </c:pt>
                <c:pt idx="24">
                  <c:v>crypto-aes</c:v>
                </c:pt>
                <c:pt idx="25">
                  <c:v>date-xparb</c:v>
                </c:pt>
                <c:pt idx="26">
                  <c:v>math-cordic</c:v>
                </c:pt>
                <c:pt idx="27">
                  <c:v>regexp-dna</c:v>
                </c:pt>
                <c:pt idx="28">
                  <c:v>string-tagcloud</c:v>
                </c:pt>
              </c:strCache>
            </c:strRef>
          </c:cat>
          <c:val>
            <c:numRef>
              <c:f>funcexeinfo!$F$2:$F$34</c:f>
              <c:numCache>
                <c:formatCode>#,##0</c:formatCode>
                <c:ptCount val="33"/>
                <c:pt idx="0">
                  <c:v>808</c:v>
                </c:pt>
                <c:pt idx="1">
                  <c:v>876</c:v>
                </c:pt>
                <c:pt idx="2">
                  <c:v>1826</c:v>
                </c:pt>
                <c:pt idx="3">
                  <c:v>526</c:v>
                </c:pt>
                <c:pt idx="4">
                  <c:v>1337</c:v>
                </c:pt>
                <c:pt idx="5">
                  <c:v>1040</c:v>
                </c:pt>
                <c:pt idx="6">
                  <c:v>1296</c:v>
                </c:pt>
                <c:pt idx="7">
                  <c:v>3660</c:v>
                </c:pt>
                <c:pt idx="8">
                  <c:v>341</c:v>
                </c:pt>
                <c:pt idx="9">
                  <c:v>2749</c:v>
                </c:pt>
                <c:pt idx="10">
                  <c:v>1174</c:v>
                </c:pt>
                <c:pt idx="12">
                  <c:v>59</c:v>
                </c:pt>
                <c:pt idx="13">
                  <c:v>95</c:v>
                </c:pt>
                <c:pt idx="14">
                  <c:v>91</c:v>
                </c:pt>
                <c:pt idx="15">
                  <c:v>72</c:v>
                </c:pt>
                <c:pt idx="16">
                  <c:v>112</c:v>
                </c:pt>
                <c:pt idx="17">
                  <c:v>41</c:v>
                </c:pt>
                <c:pt idx="18">
                  <c:v>45</c:v>
                </c:pt>
                <c:pt idx="20">
                  <c:v>30</c:v>
                </c:pt>
                <c:pt idx="21">
                  <c:v>14</c:v>
                </c:pt>
                <c:pt idx="22">
                  <c:v>5</c:v>
                </c:pt>
                <c:pt idx="23">
                  <c:v>6</c:v>
                </c:pt>
                <c:pt idx="24">
                  <c:v>17</c:v>
                </c:pt>
                <c:pt idx="25">
                  <c:v>12</c:v>
                </c:pt>
                <c:pt idx="26">
                  <c:v>6</c:v>
                </c:pt>
                <c:pt idx="27">
                  <c:v>3</c:v>
                </c:pt>
                <c:pt idx="28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966912"/>
        <c:axId val="76989184"/>
      </c:barChart>
      <c:catAx>
        <c:axId val="769669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6989184"/>
        <c:crosses val="autoZero"/>
        <c:auto val="1"/>
        <c:lblAlgn val="ctr"/>
        <c:lblOffset val="100"/>
        <c:tickLblSkip val="1"/>
        <c:noMultiLvlLbl val="0"/>
      </c:catAx>
      <c:valAx>
        <c:axId val="769891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200"/>
                  <a:t>Unique Functions Executed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crossAx val="769669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funcexeinfo!$L$1</c:f>
              <c:strCache>
                <c:ptCount val="1"/>
                <c:pt idx="0">
                  <c:v>Bytecodes (x10^3)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funcexeinfo!$A$2:$A$34</c:f>
              <c:strCache>
                <c:ptCount val="29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20">
                  <c:v>3d-raytrace</c:v>
                </c:pt>
                <c:pt idx="21">
                  <c:v>access-nbody</c:v>
                </c:pt>
                <c:pt idx="22">
                  <c:v>bitops-nsieve</c:v>
                </c:pt>
                <c:pt idx="23">
                  <c:v>controlflow</c:v>
                </c:pt>
                <c:pt idx="24">
                  <c:v>crypto-aes</c:v>
                </c:pt>
                <c:pt idx="25">
                  <c:v>date-xparb</c:v>
                </c:pt>
                <c:pt idx="26">
                  <c:v>math-cordic</c:v>
                </c:pt>
                <c:pt idx="27">
                  <c:v>regexp-dna</c:v>
                </c:pt>
                <c:pt idx="28">
                  <c:v>string-tagcloud</c:v>
                </c:pt>
              </c:strCache>
            </c:strRef>
          </c:cat>
          <c:val>
            <c:numRef>
              <c:f>funcexeinfo!$L$2:$L$34</c:f>
              <c:numCache>
                <c:formatCode>General</c:formatCode>
                <c:ptCount val="33"/>
                <c:pt idx="0">
                  <c:v>9941.5959999999759</c:v>
                </c:pt>
                <c:pt idx="1">
                  <c:v>1226.116</c:v>
                </c:pt>
                <c:pt idx="2">
                  <c:v>12560.049000000006</c:v>
                </c:pt>
                <c:pt idx="3">
                  <c:v>5030.6470000000018</c:v>
                </c:pt>
                <c:pt idx="4">
                  <c:v>7530.8430000000017</c:v>
                </c:pt>
                <c:pt idx="5">
                  <c:v>21488.257000000001</c:v>
                </c:pt>
                <c:pt idx="6">
                  <c:v>20855.87</c:v>
                </c:pt>
                <c:pt idx="7">
                  <c:v>9763.5059999999721</c:v>
                </c:pt>
                <c:pt idx="8">
                  <c:v>427.84800000000001</c:v>
                </c:pt>
                <c:pt idx="9">
                  <c:v>29336.581999999999</c:v>
                </c:pt>
                <c:pt idx="10">
                  <c:v>585.60500000000002</c:v>
                </c:pt>
                <c:pt idx="12">
                  <c:v>2403.3380000000002</c:v>
                </c:pt>
                <c:pt idx="13">
                  <c:v>1463.921</c:v>
                </c:pt>
                <c:pt idx="14">
                  <c:v>90395.271999999997</c:v>
                </c:pt>
                <c:pt idx="15">
                  <c:v>5745.8220000000083</c:v>
                </c:pt>
                <c:pt idx="16">
                  <c:v>25285.901000000005</c:v>
                </c:pt>
                <c:pt idx="17">
                  <c:v>935.32199999999898</c:v>
                </c:pt>
                <c:pt idx="18">
                  <c:v>25597.696</c:v>
                </c:pt>
                <c:pt idx="20">
                  <c:v>5954.2640000000001</c:v>
                </c:pt>
                <c:pt idx="21">
                  <c:v>8177.3210000000054</c:v>
                </c:pt>
                <c:pt idx="22">
                  <c:v>13737.42</c:v>
                </c:pt>
                <c:pt idx="23">
                  <c:v>3423.09</c:v>
                </c:pt>
                <c:pt idx="24">
                  <c:v>5961.0960000000014</c:v>
                </c:pt>
                <c:pt idx="25">
                  <c:v>1266.7360000000001</c:v>
                </c:pt>
                <c:pt idx="26">
                  <c:v>12650.198</c:v>
                </c:pt>
                <c:pt idx="27">
                  <c:v>0.59399999999999997</c:v>
                </c:pt>
                <c:pt idx="28">
                  <c:v>2133.3240000000001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093504"/>
        <c:axId val="77099392"/>
      </c:barChart>
      <c:catAx>
        <c:axId val="770935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77099392"/>
        <c:crosses val="autoZero"/>
        <c:auto val="1"/>
        <c:lblAlgn val="ctr"/>
        <c:lblOffset val="100"/>
        <c:tickLblSkip val="1"/>
        <c:noMultiLvlLbl val="0"/>
      </c:catAx>
      <c:valAx>
        <c:axId val="77099392"/>
        <c:scaling>
          <c:orientation val="minMax"/>
          <c:max val="300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200" dirty="0"/>
                  <a:t>Total </a:t>
                </a:r>
                <a:r>
                  <a:rPr lang="en-US" sz="1200" dirty="0" err="1"/>
                  <a:t>Bytecodes</a:t>
                </a:r>
                <a:r>
                  <a:rPr lang="en-US" sz="1200" dirty="0"/>
                  <a:t> </a:t>
                </a:r>
                <a:r>
                  <a:rPr lang="en-US" sz="1200" dirty="0" err="1"/>
                  <a:t>Excuted</a:t>
                </a:r>
                <a:r>
                  <a:rPr lang="en-US" sz="1200" dirty="0"/>
                  <a:t> </a:t>
                </a:r>
                <a:r>
                  <a:rPr lang="en-US" sz="1200" dirty="0" smtClean="0"/>
                  <a:t>(thousands)</a:t>
                </a:r>
                <a:endParaRPr lang="en-US" sz="12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70935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funcexeinfo!$G$1</c:f>
              <c:strCache>
                <c:ptCount val="1"/>
                <c:pt idx="0">
                  <c:v>total func executed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funcexeinfo!$A$2:$A$30</c:f>
              <c:strCache>
                <c:ptCount val="29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20">
                  <c:v>3d-raytrace</c:v>
                </c:pt>
                <c:pt idx="21">
                  <c:v>access-nbody</c:v>
                </c:pt>
                <c:pt idx="22">
                  <c:v>bitops-nsieve</c:v>
                </c:pt>
                <c:pt idx="23">
                  <c:v>controlflow</c:v>
                </c:pt>
                <c:pt idx="24">
                  <c:v>crypto-aes</c:v>
                </c:pt>
                <c:pt idx="25">
                  <c:v>date-xparb</c:v>
                </c:pt>
                <c:pt idx="26">
                  <c:v>math-cordic</c:v>
                </c:pt>
                <c:pt idx="27">
                  <c:v>regexp-dna</c:v>
                </c:pt>
                <c:pt idx="28">
                  <c:v>string-tagcloud</c:v>
                </c:pt>
              </c:strCache>
            </c:strRef>
          </c:cat>
          <c:val>
            <c:numRef>
              <c:f>funcexeinfo!$G$2:$G$30</c:f>
              <c:numCache>
                <c:formatCode>#,##0</c:formatCode>
                <c:ptCount val="29"/>
                <c:pt idx="0">
                  <c:v>158953</c:v>
                </c:pt>
                <c:pt idx="1">
                  <c:v>23759</c:v>
                </c:pt>
                <c:pt idx="2">
                  <c:v>274446</c:v>
                </c:pt>
                <c:pt idx="3">
                  <c:v>99731</c:v>
                </c:pt>
                <c:pt idx="4">
                  <c:v>189805</c:v>
                </c:pt>
                <c:pt idx="5">
                  <c:v>116562</c:v>
                </c:pt>
                <c:pt idx="6">
                  <c:v>210315</c:v>
                </c:pt>
                <c:pt idx="7">
                  <c:v>420839</c:v>
                </c:pt>
                <c:pt idx="8">
                  <c:v>10166</c:v>
                </c:pt>
                <c:pt idx="9">
                  <c:v>1121777</c:v>
                </c:pt>
                <c:pt idx="10">
                  <c:v>15474</c:v>
                </c:pt>
                <c:pt idx="12">
                  <c:v>81009</c:v>
                </c:pt>
                <c:pt idx="13">
                  <c:v>113276</c:v>
                </c:pt>
                <c:pt idx="14">
                  <c:v>103451</c:v>
                </c:pt>
                <c:pt idx="15">
                  <c:v>214983</c:v>
                </c:pt>
                <c:pt idx="16">
                  <c:v>813683</c:v>
                </c:pt>
                <c:pt idx="17">
                  <c:v>96</c:v>
                </c:pt>
                <c:pt idx="18">
                  <c:v>678417</c:v>
                </c:pt>
                <c:pt idx="20">
                  <c:v>56631</c:v>
                </c:pt>
                <c:pt idx="21">
                  <c:v>4563</c:v>
                </c:pt>
                <c:pt idx="22">
                  <c:v>5</c:v>
                </c:pt>
                <c:pt idx="23">
                  <c:v>245492</c:v>
                </c:pt>
                <c:pt idx="24">
                  <c:v>10071</c:v>
                </c:pt>
                <c:pt idx="25">
                  <c:v>36040</c:v>
                </c:pt>
                <c:pt idx="26">
                  <c:v>75016</c:v>
                </c:pt>
                <c:pt idx="27">
                  <c:v>3</c:v>
                </c:pt>
                <c:pt idx="28">
                  <c:v>63874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118080"/>
        <c:axId val="77128064"/>
      </c:barChart>
      <c:catAx>
        <c:axId val="771180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77128064"/>
        <c:crosses val="autoZero"/>
        <c:auto val="1"/>
        <c:lblAlgn val="ctr"/>
        <c:lblOffset val="100"/>
        <c:tickLblSkip val="1"/>
        <c:noMultiLvlLbl val="0"/>
      </c:catAx>
      <c:valAx>
        <c:axId val="77128064"/>
        <c:scaling>
          <c:orientation val="minMax"/>
          <c:max val="6000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Total Function Calls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crossAx val="771180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funcexeinfo!$I$1</c:f>
              <c:strCache>
                <c:ptCount val="1"/>
                <c:pt idx="0">
                  <c:v>opcodes/call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funcexeinfo!$A$2:$A$34</c:f>
              <c:strCache>
                <c:ptCount val="29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20">
                  <c:v>3d-raytrace</c:v>
                </c:pt>
                <c:pt idx="21">
                  <c:v>access-nbody</c:v>
                </c:pt>
                <c:pt idx="22">
                  <c:v>bitops-nsieve</c:v>
                </c:pt>
                <c:pt idx="23">
                  <c:v>controlflow</c:v>
                </c:pt>
                <c:pt idx="24">
                  <c:v>crypto-aes</c:v>
                </c:pt>
                <c:pt idx="25">
                  <c:v>date-xparb</c:v>
                </c:pt>
                <c:pt idx="26">
                  <c:v>math-cordic</c:v>
                </c:pt>
                <c:pt idx="27">
                  <c:v>regexp-dna</c:v>
                </c:pt>
                <c:pt idx="28">
                  <c:v>string-tagcloud</c:v>
                </c:pt>
              </c:strCache>
            </c:strRef>
          </c:cat>
          <c:val>
            <c:numRef>
              <c:f>funcexeinfo!$I$2:$I$34</c:f>
              <c:numCache>
                <c:formatCode>0.00</c:formatCode>
                <c:ptCount val="33"/>
                <c:pt idx="0">
                  <c:v>62.544248928928681</c:v>
                </c:pt>
                <c:pt idx="1">
                  <c:v>51.606380739930131</c:v>
                </c:pt>
                <c:pt idx="2">
                  <c:v>45.765101331409547</c:v>
                </c:pt>
                <c:pt idx="3">
                  <c:v>50.442159408809765</c:v>
                </c:pt>
                <c:pt idx="4">
                  <c:v>39.676736650773165</c:v>
                </c:pt>
                <c:pt idx="5">
                  <c:v>184.35044868825216</c:v>
                </c:pt>
                <c:pt idx="6">
                  <c:v>99.164919287735188</c:v>
                </c:pt>
                <c:pt idx="7">
                  <c:v>23.200097899671814</c:v>
                </c:pt>
                <c:pt idx="8">
                  <c:v>42.086169584890804</c:v>
                </c:pt>
                <c:pt idx="9">
                  <c:v>26.151884019729451</c:v>
                </c:pt>
                <c:pt idx="10">
                  <c:v>37.844448752746388</c:v>
                </c:pt>
                <c:pt idx="12">
                  <c:v>29.667543112493675</c:v>
                </c:pt>
                <c:pt idx="13">
                  <c:v>12.923487764398462</c:v>
                </c:pt>
                <c:pt idx="14">
                  <c:v>873.7979526539134</c:v>
                </c:pt>
                <c:pt idx="15">
                  <c:v>26.726866775512491</c:v>
                </c:pt>
                <c:pt idx="16">
                  <c:v>31.075862467324498</c:v>
                </c:pt>
                <c:pt idx="17">
                  <c:v>9742.9375</c:v>
                </c:pt>
                <c:pt idx="18">
                  <c:v>37.731507317770635</c:v>
                </c:pt>
                <c:pt idx="20" formatCode="#,##0.00">
                  <c:v>105.14142430824118</c:v>
                </c:pt>
                <c:pt idx="21" formatCode="#,##0.00">
                  <c:v>1792.0931404777548</c:v>
                </c:pt>
                <c:pt idx="22" formatCode="#,##0.00">
                  <c:v>2747484</c:v>
                </c:pt>
                <c:pt idx="23" formatCode="#,##0.00">
                  <c:v>13.943794502468522</c:v>
                </c:pt>
                <c:pt idx="24" formatCode="#,##0.00">
                  <c:v>591.90705987488798</c:v>
                </c:pt>
                <c:pt idx="25" formatCode="#,##0.00">
                  <c:v>35.148057713651497</c:v>
                </c:pt>
                <c:pt idx="26" formatCode="#,##0.00">
                  <c:v>168.63333155593503</c:v>
                </c:pt>
                <c:pt idx="27" formatCode="#,##0.00">
                  <c:v>198</c:v>
                </c:pt>
                <c:pt idx="28" formatCode="#,##0.00">
                  <c:v>33.398941666405733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154560"/>
        <c:axId val="77176832"/>
      </c:barChart>
      <c:catAx>
        <c:axId val="771545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77176832"/>
        <c:crosses val="autoZero"/>
        <c:auto val="1"/>
        <c:lblAlgn val="ctr"/>
        <c:lblOffset val="100"/>
        <c:tickLblSkip val="1"/>
        <c:noMultiLvlLbl val="0"/>
      </c:catAx>
      <c:valAx>
        <c:axId val="77176832"/>
        <c:scaling>
          <c:orientation val="minMax"/>
          <c:max val="3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/>
                  <a:t>Bytecodes / Call</a:t>
                </a:r>
              </a:p>
            </c:rich>
          </c:tx>
          <c:layout/>
          <c:overlay val="0"/>
        </c:title>
        <c:numFmt formatCode="0.00" sourceLinked="1"/>
        <c:majorTickMark val="out"/>
        <c:minorTickMark val="none"/>
        <c:tickLblPos val="nextTo"/>
        <c:crossAx val="771545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funcexeinfo!$J$1</c:f>
              <c:strCache>
                <c:ptCount val="1"/>
                <c:pt idx="0">
                  <c:v>unique function executed/compiled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funcexeinfo!$A$2:$A$34</c:f>
              <c:strCache>
                <c:ptCount val="29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20">
                  <c:v>3d-raytrace</c:v>
                </c:pt>
                <c:pt idx="21">
                  <c:v>access-nbody</c:v>
                </c:pt>
                <c:pt idx="22">
                  <c:v>bitops-nsieve</c:v>
                </c:pt>
                <c:pt idx="23">
                  <c:v>controlflow</c:v>
                </c:pt>
                <c:pt idx="24">
                  <c:v>crypto-aes</c:v>
                </c:pt>
                <c:pt idx="25">
                  <c:v>date-xparb</c:v>
                </c:pt>
                <c:pt idx="26">
                  <c:v>math-cordic</c:v>
                </c:pt>
                <c:pt idx="27">
                  <c:v>regexp-dna</c:v>
                </c:pt>
                <c:pt idx="28">
                  <c:v>string-tagcloud</c:v>
                </c:pt>
              </c:strCache>
            </c:strRef>
          </c:cat>
          <c:val>
            <c:numRef>
              <c:f>funcexeinfo!$J$2:$J$34</c:f>
              <c:numCache>
                <c:formatCode>0.00%</c:formatCode>
                <c:ptCount val="33"/>
                <c:pt idx="0">
                  <c:v>0.44080741953082381</c:v>
                </c:pt>
                <c:pt idx="1">
                  <c:v>0.33627639155470351</c:v>
                </c:pt>
                <c:pt idx="2">
                  <c:v>0.42883983090652883</c:v>
                </c:pt>
                <c:pt idx="3">
                  <c:v>0.42215088282504093</c:v>
                </c:pt>
                <c:pt idx="4">
                  <c:v>0.47767059664165823</c:v>
                </c:pt>
                <c:pt idx="5">
                  <c:v>0.51358024691358062</c:v>
                </c:pt>
                <c:pt idx="6">
                  <c:v>0.36476217281170842</c:v>
                </c:pt>
                <c:pt idx="7">
                  <c:v>0.35906994996566355</c:v>
                </c:pt>
                <c:pt idx="8">
                  <c:v>0.34549138804457952</c:v>
                </c:pt>
                <c:pt idx="9">
                  <c:v>0.4783365234035149</c:v>
                </c:pt>
                <c:pt idx="10">
                  <c:v>0.31331732052308531</c:v>
                </c:pt>
                <c:pt idx="12">
                  <c:v>0.88059701492537312</c:v>
                </c:pt>
                <c:pt idx="13">
                  <c:v>0.94059405940594054</c:v>
                </c:pt>
                <c:pt idx="14">
                  <c:v>0.5582822085889565</c:v>
                </c:pt>
                <c:pt idx="15">
                  <c:v>0.8</c:v>
                </c:pt>
                <c:pt idx="16">
                  <c:v>0.26923076923076938</c:v>
                </c:pt>
                <c:pt idx="17">
                  <c:v>0.93181818181818177</c:v>
                </c:pt>
                <c:pt idx="18">
                  <c:v>0.95744680851063835</c:v>
                </c:pt>
                <c:pt idx="20">
                  <c:v>0.96774193548387366</c:v>
                </c:pt>
                <c:pt idx="21">
                  <c:v>1</c:v>
                </c:pt>
                <c:pt idx="22">
                  <c:v>0.8333333333333337</c:v>
                </c:pt>
                <c:pt idx="23">
                  <c:v>1</c:v>
                </c:pt>
                <c:pt idx="24">
                  <c:v>0.77272727272727382</c:v>
                </c:pt>
                <c:pt idx="25">
                  <c:v>0.5</c:v>
                </c:pt>
                <c:pt idx="26">
                  <c:v>0.750000000000001</c:v>
                </c:pt>
                <c:pt idx="27">
                  <c:v>1</c:v>
                </c:pt>
                <c:pt idx="28">
                  <c:v>0.625000000000001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195520"/>
        <c:axId val="77271040"/>
      </c:barChart>
      <c:catAx>
        <c:axId val="771955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77271040"/>
        <c:crosses val="autoZero"/>
        <c:auto val="1"/>
        <c:lblAlgn val="ctr"/>
        <c:lblOffset val="100"/>
        <c:tickLblSkip val="1"/>
        <c:noMultiLvlLbl val="0"/>
      </c:catAx>
      <c:valAx>
        <c:axId val="77271040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Fraction of Code Executed</a:t>
                </a:r>
              </a:p>
            </c:rich>
          </c:tx>
          <c:layout/>
          <c:overlay val="0"/>
        </c:title>
        <c:numFmt formatCode="0.00%" sourceLinked="1"/>
        <c:majorTickMark val="out"/>
        <c:minorTickMark val="none"/>
        <c:tickLblPos val="nextTo"/>
        <c:crossAx val="771955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Sheet1!$J$1</c:f>
              <c:strCache>
                <c:ptCount val="1"/>
                <c:pt idx="0">
                  <c:v>Total bytes (kilobytes)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Sheet1!$A$2:$A$30</c:f>
              <c:strCache>
                <c:ptCount val="29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20">
                  <c:v>3d-raytrace</c:v>
                </c:pt>
                <c:pt idx="21">
                  <c:v>access-nbody</c:v>
                </c:pt>
                <c:pt idx="22">
                  <c:v>bitops-nsieve</c:v>
                </c:pt>
                <c:pt idx="23">
                  <c:v>controlflow</c:v>
                </c:pt>
                <c:pt idx="24">
                  <c:v>crypto-aes</c:v>
                </c:pt>
                <c:pt idx="25">
                  <c:v>date-xparb</c:v>
                </c:pt>
                <c:pt idx="26">
                  <c:v>math-cordic</c:v>
                </c:pt>
                <c:pt idx="27">
                  <c:v>regexp-dna</c:v>
                </c:pt>
                <c:pt idx="28">
                  <c:v>string-tagcloud</c:v>
                </c:pt>
              </c:strCache>
            </c:strRef>
          </c:cat>
          <c:val>
            <c:numRef>
              <c:f>Sheet1!$J$2:$J$30</c:f>
              <c:numCache>
                <c:formatCode>General</c:formatCode>
                <c:ptCount val="29"/>
                <c:pt idx="0">
                  <c:v>16906.198242187496</c:v>
                </c:pt>
                <c:pt idx="1">
                  <c:v>4170.8281250000055</c:v>
                </c:pt>
                <c:pt idx="2">
                  <c:v>19461.030273437464</c:v>
                </c:pt>
                <c:pt idx="3">
                  <c:v>3311.9130859375027</c:v>
                </c:pt>
                <c:pt idx="4">
                  <c:v>11595.366210937487</c:v>
                </c:pt>
                <c:pt idx="5">
                  <c:v>9350.9013671875</c:v>
                </c:pt>
                <c:pt idx="6">
                  <c:v>14703.742187500011</c:v>
                </c:pt>
                <c:pt idx="7">
                  <c:v>9505.7255859375</c:v>
                </c:pt>
                <c:pt idx="8">
                  <c:v>1321.2890625</c:v>
                </c:pt>
                <c:pt idx="9">
                  <c:v>12765.724609375011</c:v>
                </c:pt>
                <c:pt idx="10">
                  <c:v>2904.7890625</c:v>
                </c:pt>
                <c:pt idx="12">
                  <c:v>11.316406250000023</c:v>
                </c:pt>
                <c:pt idx="13">
                  <c:v>96.870117187499844</c:v>
                </c:pt>
                <c:pt idx="14">
                  <c:v>154.8037109375</c:v>
                </c:pt>
                <c:pt idx="15">
                  <c:v>3134.0986328125027</c:v>
                </c:pt>
                <c:pt idx="16">
                  <c:v>9918.921875</c:v>
                </c:pt>
                <c:pt idx="17">
                  <c:v>14184.137695312511</c:v>
                </c:pt>
                <c:pt idx="18">
                  <c:v>40652.556640625</c:v>
                </c:pt>
                <c:pt idx="20">
                  <c:v>172.9794921875</c:v>
                </c:pt>
                <c:pt idx="21">
                  <c:v>3.9980468749999987</c:v>
                </c:pt>
                <c:pt idx="22">
                  <c:v>20.451171875</c:v>
                </c:pt>
                <c:pt idx="23">
                  <c:v>0.89257812499999956</c:v>
                </c:pt>
                <c:pt idx="24">
                  <c:v>403.7880859374996</c:v>
                </c:pt>
                <c:pt idx="25">
                  <c:v>864.3544921874992</c:v>
                </c:pt>
                <c:pt idx="26">
                  <c:v>1.3203125000000013</c:v>
                </c:pt>
                <c:pt idx="27">
                  <c:v>7833.3906250000055</c:v>
                </c:pt>
                <c:pt idx="28">
                  <c:v>2656.9521484375027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648640"/>
        <c:axId val="81662720"/>
      </c:barChart>
      <c:catAx>
        <c:axId val="816486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81662720"/>
        <c:crosses val="autoZero"/>
        <c:auto val="1"/>
        <c:lblAlgn val="ctr"/>
        <c:lblOffset val="100"/>
        <c:tickLblSkip val="1"/>
        <c:noMultiLvlLbl val="0"/>
      </c:catAx>
      <c:valAx>
        <c:axId val="8166272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Total heap data (kilobytes)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816486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'Heap by type'!$A$2</c:f>
              <c:strCache>
                <c:ptCount val="1"/>
                <c:pt idx="0">
                  <c:v>Script Func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type'!$B$2:$AF$2</c:f>
              <c:numCache>
                <c:formatCode>General</c:formatCode>
                <c:ptCount val="31"/>
                <c:pt idx="0">
                  <c:v>0.17864247158335236</c:v>
                </c:pt>
                <c:pt idx="1">
                  <c:v>0.40088524086568567</c:v>
                </c:pt>
                <c:pt idx="2">
                  <c:v>0.43227508700656031</c:v>
                </c:pt>
                <c:pt idx="3">
                  <c:v>0.25203433745188925</c:v>
                </c:pt>
                <c:pt idx="4">
                  <c:v>0.63805197304452699</c:v>
                </c:pt>
                <c:pt idx="5">
                  <c:v>0.10234923667849115</c:v>
                </c:pt>
                <c:pt idx="6">
                  <c:v>0.21235984249332801</c:v>
                </c:pt>
                <c:pt idx="7">
                  <c:v>0.30689470357246718</c:v>
                </c:pt>
                <c:pt idx="8">
                  <c:v>0.48525646711012582</c:v>
                </c:pt>
                <c:pt idx="9">
                  <c:v>0.2755605793161654</c:v>
                </c:pt>
                <c:pt idx="10">
                  <c:v>0.46535556852503812</c:v>
                </c:pt>
                <c:pt idx="12">
                  <c:v>0.66068346565412583</c:v>
                </c:pt>
                <c:pt idx="13">
                  <c:v>0.11451182015222541</c:v>
                </c:pt>
                <c:pt idx="14">
                  <c:v>0.19753468038531671</c:v>
                </c:pt>
                <c:pt idx="15">
                  <c:v>4.9078978486699785E-3</c:v>
                </c:pt>
                <c:pt idx="16">
                  <c:v>0.28233521473320405</c:v>
                </c:pt>
                <c:pt idx="17">
                  <c:v>2.4353926939045382E-3</c:v>
                </c:pt>
                <c:pt idx="18">
                  <c:v>1.4110620829361467E-4</c:v>
                </c:pt>
                <c:pt idx="19">
                  <c:v>4.2628850623678376E-2</c:v>
                </c:pt>
                <c:pt idx="21">
                  <c:v>4.1884255155788683E-2</c:v>
                </c:pt>
                <c:pt idx="22">
                  <c:v>0.69956033219345382</c:v>
                </c:pt>
                <c:pt idx="23">
                  <c:v>2.6931525164740712E-2</c:v>
                </c:pt>
                <c:pt idx="24">
                  <c:v>0.61706783369803153</c:v>
                </c:pt>
                <c:pt idx="25">
                  <c:v>2.8439171034079155E-2</c:v>
                </c:pt>
                <c:pt idx="26">
                  <c:v>6.0343532192444014E-3</c:v>
                </c:pt>
                <c:pt idx="27">
                  <c:v>0.6375739644970414</c:v>
                </c:pt>
                <c:pt idx="28">
                  <c:v>7.8539984082563337E-5</c:v>
                </c:pt>
                <c:pt idx="29">
                  <c:v>2.0295738001609168E-2</c:v>
                </c:pt>
                <c:pt idx="30">
                  <c:v>6.9596693279168767E-3</c:v>
                </c:pt>
              </c:numCache>
            </c:numRef>
          </c:val>
        </c:ser>
        <c:ser>
          <c:idx val="1"/>
          <c:order val="1"/>
          <c:tx>
            <c:strRef>
              <c:f>'Heap by type'!$A$3</c:f>
              <c:strCache>
                <c:ptCount val="1"/>
                <c:pt idx="0">
                  <c:v>Arrays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type'!$B$3:$AF$3</c:f>
              <c:numCache>
                <c:formatCode>General</c:formatCode>
                <c:ptCount val="31"/>
                <c:pt idx="0">
                  <c:v>5.0662123676788073E-2</c:v>
                </c:pt>
                <c:pt idx="1">
                  <c:v>3.014801467034799E-3</c:v>
                </c:pt>
                <c:pt idx="2">
                  <c:v>9.3447968809863783E-3</c:v>
                </c:pt>
                <c:pt idx="3">
                  <c:v>8.4696610454859673E-3</c:v>
                </c:pt>
                <c:pt idx="4">
                  <c:v>1.0722898719897136E-2</c:v>
                </c:pt>
                <c:pt idx="5">
                  <c:v>0.21849372600798964</c:v>
                </c:pt>
                <c:pt idx="6">
                  <c:v>1.1961506397978005E-2</c:v>
                </c:pt>
                <c:pt idx="7">
                  <c:v>2.9697151069416148E-2</c:v>
                </c:pt>
                <c:pt idx="8">
                  <c:v>3.203252032520329E-2</c:v>
                </c:pt>
                <c:pt idx="9">
                  <c:v>3.4428127932294286E-2</c:v>
                </c:pt>
                <c:pt idx="10">
                  <c:v>7.6086634948213409E-3</c:v>
                </c:pt>
                <c:pt idx="12">
                  <c:v>4.0731791508457023E-2</c:v>
                </c:pt>
                <c:pt idx="13">
                  <c:v>4.5244215938303384E-2</c:v>
                </c:pt>
                <c:pt idx="14">
                  <c:v>0.24120767857480821</c:v>
                </c:pt>
                <c:pt idx="15">
                  <c:v>1.3710082238681958E-5</c:v>
                </c:pt>
                <c:pt idx="16">
                  <c:v>1.2495845220073375E-3</c:v>
                </c:pt>
                <c:pt idx="17">
                  <c:v>5.9766091316933279E-2</c:v>
                </c:pt>
                <c:pt idx="18">
                  <c:v>0.26643504173058763</c:v>
                </c:pt>
                <c:pt idx="19">
                  <c:v>0.17216656586190521</c:v>
                </c:pt>
                <c:pt idx="21">
                  <c:v>0.74159802631950489</c:v>
                </c:pt>
                <c:pt idx="22">
                  <c:v>1.95407914020518E-2</c:v>
                </c:pt>
                <c:pt idx="23">
                  <c:v>0.95501862286314643</c:v>
                </c:pt>
                <c:pt idx="24">
                  <c:v>0</c:v>
                </c:pt>
                <c:pt idx="25">
                  <c:v>0.8545633514640405</c:v>
                </c:pt>
                <c:pt idx="26">
                  <c:v>1.4009732244641559E-4</c:v>
                </c:pt>
                <c:pt idx="27">
                  <c:v>3.5502958579881658E-2</c:v>
                </c:pt>
                <c:pt idx="28">
                  <c:v>7.1807985446915054E-5</c:v>
                </c:pt>
                <c:pt idx="29">
                  <c:v>1.8378965266166791E-2</c:v>
                </c:pt>
                <c:pt idx="30">
                  <c:v>4.5367943251198396E-2</c:v>
                </c:pt>
              </c:numCache>
            </c:numRef>
          </c:val>
        </c:ser>
        <c:ser>
          <c:idx val="2"/>
          <c:order val="2"/>
          <c:tx>
            <c:strRef>
              <c:f>'Heap by type'!$A$4</c:f>
              <c:strCache>
                <c:ptCount val="1"/>
                <c:pt idx="0">
                  <c:v>String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type'!$B$4:$AF$4</c:f>
              <c:numCache>
                <c:formatCode>General</c:formatCode>
                <c:ptCount val="31"/>
                <c:pt idx="0">
                  <c:v>0.39371319701937663</c:v>
                </c:pt>
                <c:pt idx="1">
                  <c:v>0.56213263253325763</c:v>
                </c:pt>
                <c:pt idx="2">
                  <c:v>0.4638659139270469</c:v>
                </c:pt>
                <c:pt idx="3">
                  <c:v>0.6215659083463787</c:v>
                </c:pt>
                <c:pt idx="4">
                  <c:v>0.26381851249678384</c:v>
                </c:pt>
                <c:pt idx="5">
                  <c:v>0.59075187333106161</c:v>
                </c:pt>
                <c:pt idx="6">
                  <c:v>0.6282313335412596</c:v>
                </c:pt>
                <c:pt idx="7">
                  <c:v>0.54397354883667459</c:v>
                </c:pt>
                <c:pt idx="8">
                  <c:v>0.43026459719142673</c:v>
                </c:pt>
                <c:pt idx="9">
                  <c:v>0.35390100230246102</c:v>
                </c:pt>
                <c:pt idx="10">
                  <c:v>0.46473025418691621</c:v>
                </c:pt>
                <c:pt idx="12">
                  <c:v>3.8660683465654141E-2</c:v>
                </c:pt>
                <c:pt idx="13">
                  <c:v>1.7863803619134051E-2</c:v>
                </c:pt>
                <c:pt idx="14">
                  <c:v>8.3031056214081647E-2</c:v>
                </c:pt>
                <c:pt idx="15">
                  <c:v>1.4894134795659031E-4</c:v>
                </c:pt>
                <c:pt idx="16">
                  <c:v>4.3549576173065645E-2</c:v>
                </c:pt>
                <c:pt idx="17">
                  <c:v>0.90797041176539861</c:v>
                </c:pt>
                <c:pt idx="18">
                  <c:v>0.61465047579024401</c:v>
                </c:pt>
                <c:pt idx="19">
                  <c:v>0.56216908347336381</c:v>
                </c:pt>
                <c:pt idx="21">
                  <c:v>0.20617509075204229</c:v>
                </c:pt>
                <c:pt idx="22">
                  <c:v>3.7616023448949681E-2</c:v>
                </c:pt>
                <c:pt idx="23">
                  <c:v>7.3536433960462314E-3</c:v>
                </c:pt>
                <c:pt idx="24">
                  <c:v>0.1728665207877462</c:v>
                </c:pt>
                <c:pt idx="25">
                  <c:v>0.11521745965333186</c:v>
                </c:pt>
                <c:pt idx="26">
                  <c:v>0.26964441265892275</c:v>
                </c:pt>
                <c:pt idx="27">
                  <c:v>0.11390532544378699</c:v>
                </c:pt>
                <c:pt idx="28">
                  <c:v>0.99972498538906951</c:v>
                </c:pt>
                <c:pt idx="29">
                  <c:v>0.94995477298464115</c:v>
                </c:pt>
                <c:pt idx="30">
                  <c:v>0.89237069259089541</c:v>
                </c:pt>
              </c:numCache>
            </c:numRef>
          </c:val>
        </c:ser>
        <c:ser>
          <c:idx val="3"/>
          <c:order val="3"/>
          <c:tx>
            <c:strRef>
              <c:f>'Heap by type'!$A$5</c:f>
              <c:strCache>
                <c:ptCount val="1"/>
                <c:pt idx="0">
                  <c:v>Native Func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type'!$B$5:$AF$5</c:f>
              <c:numCache>
                <c:formatCode>General</c:formatCode>
                <c:ptCount val="31"/>
                <c:pt idx="0">
                  <c:v>8.5767360540094334E-4</c:v>
                </c:pt>
                <c:pt idx="1">
                  <c:v>1.1238775273195909E-3</c:v>
                </c:pt>
                <c:pt idx="2">
                  <c:v>1.4291381087856123E-4</c:v>
                </c:pt>
                <c:pt idx="3">
                  <c:v>4.1233720951147357E-3</c:v>
                </c:pt>
                <c:pt idx="4">
                  <c:v>1.4148970978186582E-3</c:v>
                </c:pt>
                <c:pt idx="5">
                  <c:v>7.953778687152395E-4</c:v>
                </c:pt>
                <c:pt idx="6">
                  <c:v>1.0031459890897257E-3</c:v>
                </c:pt>
                <c:pt idx="7">
                  <c:v>4.6024892686490445E-4</c:v>
                </c:pt>
                <c:pt idx="8">
                  <c:v>6.0546932742054724E-3</c:v>
                </c:pt>
                <c:pt idx="9">
                  <c:v>1.9094098255965293E-4</c:v>
                </c:pt>
                <c:pt idx="10">
                  <c:v>3.7976079373233376E-3</c:v>
                </c:pt>
                <c:pt idx="12">
                  <c:v>3.5899206075250302E-2</c:v>
                </c:pt>
                <c:pt idx="13">
                  <c:v>4.8389535762891284E-3</c:v>
                </c:pt>
                <c:pt idx="14">
                  <c:v>4.0373709145276005E-3</c:v>
                </c:pt>
                <c:pt idx="15">
                  <c:v>1.9941937801719212E-4</c:v>
                </c:pt>
                <c:pt idx="16">
                  <c:v>9.7666864625849497E-5</c:v>
                </c:pt>
                <c:pt idx="17">
                  <c:v>3.9656975424448469E-5</c:v>
                </c:pt>
                <c:pt idx="18">
                  <c:v>8.4558027441866727E-6</c:v>
                </c:pt>
                <c:pt idx="19">
                  <c:v>5.8691727575812462E-5</c:v>
                </c:pt>
                <c:pt idx="21">
                  <c:v>1.6259152830391066E-3</c:v>
                </c:pt>
                <c:pt idx="22">
                  <c:v>3.1265266243282845E-2</c:v>
                </c:pt>
                <c:pt idx="23">
                  <c:v>4.5840893897431045E-3</c:v>
                </c:pt>
                <c:pt idx="24">
                  <c:v>7.002188183807441E-2</c:v>
                </c:pt>
                <c:pt idx="25">
                  <c:v>1.2382732859468081E-3</c:v>
                </c:pt>
                <c:pt idx="26">
                  <c:v>6.1462051137782417E-4</c:v>
                </c:pt>
                <c:pt idx="27">
                  <c:v>7.1005917159763385E-2</c:v>
                </c:pt>
                <c:pt idx="28">
                  <c:v>2.7925327673800316E-5</c:v>
                </c:pt>
                <c:pt idx="29">
                  <c:v>2.3523193685198653E-4</c:v>
                </c:pt>
                <c:pt idx="30">
                  <c:v>2.1167612703246256E-4</c:v>
                </c:pt>
              </c:numCache>
            </c:numRef>
          </c:val>
        </c:ser>
        <c:ser>
          <c:idx val="4"/>
          <c:order val="4"/>
          <c:tx>
            <c:strRef>
              <c:f>'Heap by type'!$A$6</c:f>
              <c:strCache>
                <c:ptCount val="1"/>
                <c:pt idx="0">
                  <c:v>Date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type'!$B$6:$AF$6</c:f>
              <c:numCache>
                <c:formatCode>General</c:formatCode>
                <c:ptCount val="31"/>
                <c:pt idx="0">
                  <c:v>2.9020421562057671E-3</c:v>
                </c:pt>
                <c:pt idx="1">
                  <c:v>1.1800714036855708E-2</c:v>
                </c:pt>
                <c:pt idx="2">
                  <c:v>2.0361203617305155E-3</c:v>
                </c:pt>
                <c:pt idx="3">
                  <c:v>1.3681669423149562E-3</c:v>
                </c:pt>
                <c:pt idx="4">
                  <c:v>9.8099532115427214E-4</c:v>
                </c:pt>
                <c:pt idx="5">
                  <c:v>4.9460472508342608E-4</c:v>
                </c:pt>
                <c:pt idx="6">
                  <c:v>7.0985330583891591E-4</c:v>
                </c:pt>
                <c:pt idx="7">
                  <c:v>3.5077543211775274E-3</c:v>
                </c:pt>
                <c:pt idx="8">
                  <c:v>1.2771618625277161E-3</c:v>
                </c:pt>
                <c:pt idx="9">
                  <c:v>1.4293646117510399E-2</c:v>
                </c:pt>
                <c:pt idx="10">
                  <c:v>1.2909715367671393E-3</c:v>
                </c:pt>
                <c:pt idx="12">
                  <c:v>1.1045909561615478E-2</c:v>
                </c:pt>
                <c:pt idx="13">
                  <c:v>6.4519381017188473E-4</c:v>
                </c:pt>
                <c:pt idx="14">
                  <c:v>2.2205540029901828E-3</c:v>
                </c:pt>
                <c:pt idx="15">
                  <c:v>1.9941937801719216E-5</c:v>
                </c:pt>
                <c:pt idx="16">
                  <c:v>1.8903264121132146E-5</c:v>
                </c:pt>
                <c:pt idx="17">
                  <c:v>4.4063306027164936E-6</c:v>
                </c:pt>
                <c:pt idx="18">
                  <c:v>6.9183840634254435E-6</c:v>
                </c:pt>
                <c:pt idx="19">
                  <c:v>1.6507048380697268E-5</c:v>
                </c:pt>
                <c:pt idx="21">
                  <c:v>5.4197176101303615E-4</c:v>
                </c:pt>
                <c:pt idx="22">
                  <c:v>1.5632633121641416E-2</c:v>
                </c:pt>
                <c:pt idx="23">
                  <c:v>3.0560595931620666E-3</c:v>
                </c:pt>
                <c:pt idx="24">
                  <c:v>7.002188183807441E-2</c:v>
                </c:pt>
                <c:pt idx="25">
                  <c:v>2.3217624111502639E-4</c:v>
                </c:pt>
                <c:pt idx="26">
                  <c:v>1.0846244318432194E-4</c:v>
                </c:pt>
                <c:pt idx="27">
                  <c:v>9.4674556213017763E-2</c:v>
                </c:pt>
                <c:pt idx="28">
                  <c:v>7.9786650496572333E-6</c:v>
                </c:pt>
                <c:pt idx="29">
                  <c:v>2.3523193685198656E-5</c:v>
                </c:pt>
                <c:pt idx="30">
                  <c:v>6.010556693514377E-5</c:v>
                </c:pt>
              </c:numCache>
            </c:numRef>
          </c:val>
        </c:ser>
        <c:ser>
          <c:idx val="5"/>
          <c:order val="5"/>
          <c:tx>
            <c:strRef>
              <c:f>'Heap by type'!$A$7</c:f>
              <c:strCache>
                <c:ptCount val="1"/>
                <c:pt idx="0">
                  <c:v>Error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type'!$B$7:$AF$7</c:f>
              <c:numCache>
                <c:formatCode>General</c:formatCode>
                <c:ptCount val="31"/>
                <c:pt idx="0">
                  <c:v>9.5748906809846551E-4</c:v>
                </c:pt>
                <c:pt idx="1">
                  <c:v>2.2477550546391819E-5</c:v>
                </c:pt>
                <c:pt idx="2">
                  <c:v>8.0288657796944475E-6</c:v>
                </c:pt>
                <c:pt idx="3">
                  <c:v>9.4356340849307532E-6</c:v>
                </c:pt>
                <c:pt idx="4">
                  <c:v>2.4255378819748462E-5</c:v>
                </c:pt>
                <c:pt idx="5">
                  <c:v>5.8784439960928832E-3</c:v>
                </c:pt>
                <c:pt idx="6">
                  <c:v>1.0839077424486441E-4</c:v>
                </c:pt>
                <c:pt idx="7">
                  <c:v>9.862477004247985E-6</c:v>
                </c:pt>
                <c:pt idx="8">
                  <c:v>7.0953436807095495E-5</c:v>
                </c:pt>
                <c:pt idx="9">
                  <c:v>1.0232478296145508E-3</c:v>
                </c:pt>
                <c:pt idx="10">
                  <c:v>2.5819430735342776E-4</c:v>
                </c:pt>
                <c:pt idx="12">
                  <c:v>2.7614773904038659E-3</c:v>
                </c:pt>
                <c:pt idx="13">
                  <c:v>3.2259690508594236E-4</c:v>
                </c:pt>
                <c:pt idx="14">
                  <c:v>2.0186854572637979E-4</c:v>
                </c:pt>
                <c:pt idx="15">
                  <c:v>9.9709689008596048E-6</c:v>
                </c:pt>
                <c:pt idx="16">
                  <c:v>3.1505440201886895E-6</c:v>
                </c:pt>
                <c:pt idx="17">
                  <c:v>2.2031653013582485E-6</c:v>
                </c:pt>
                <c:pt idx="18">
                  <c:v>7.6870934038060583E-7</c:v>
                </c:pt>
                <c:pt idx="19">
                  <c:v>3.2097038518022495E-6</c:v>
                </c:pt>
                <c:pt idx="21">
                  <c:v>1.8065725367101215E-4</c:v>
                </c:pt>
                <c:pt idx="22">
                  <c:v>7.816316560820713E-3</c:v>
                </c:pt>
                <c:pt idx="23">
                  <c:v>1.5280297965810344E-3</c:v>
                </c:pt>
                <c:pt idx="24">
                  <c:v>3.5010940919037205E-2</c:v>
                </c:pt>
                <c:pt idx="25">
                  <c:v>7.7392080371675603E-5</c:v>
                </c:pt>
                <c:pt idx="26">
                  <c:v>3.6154147728107321E-5</c:v>
                </c:pt>
                <c:pt idx="27">
                  <c:v>2.3668639053254437E-2</c:v>
                </c:pt>
                <c:pt idx="28">
                  <c:v>0</c:v>
                </c:pt>
                <c:pt idx="29">
                  <c:v>1.1761596842599345E-5</c:v>
                </c:pt>
                <c:pt idx="30">
                  <c:v>2.0906284151354311E-5</c:v>
                </c:pt>
              </c:numCache>
            </c:numRef>
          </c:val>
        </c:ser>
        <c:ser>
          <c:idx val="6"/>
          <c:order val="6"/>
          <c:tx>
            <c:strRef>
              <c:f>'Heap by type'!$A$8</c:f>
              <c:strCache>
                <c:ptCount val="1"/>
                <c:pt idx="0">
                  <c:v>Math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type'!$B$8:$AF$8</c:f>
              <c:numCache>
                <c:formatCode>General</c:formatCode>
                <c:ptCount val="31"/>
                <c:pt idx="0">
                  <c:v>1.4787475955188658E-5</c:v>
                </c:pt>
                <c:pt idx="1">
                  <c:v>1.4985033697594545E-5</c:v>
                </c:pt>
                <c:pt idx="2">
                  <c:v>1.6057731559388916E-6</c:v>
                </c:pt>
                <c:pt idx="3">
                  <c:v>5.6613804509584394E-5</c:v>
                </c:pt>
                <c:pt idx="4">
                  <c:v>2.4255378819748462E-5</c:v>
                </c:pt>
                <c:pt idx="5">
                  <c:v>1.336769527252503E-5</c:v>
                </c:pt>
                <c:pt idx="6">
                  <c:v>1.70024743913513E-5</c:v>
                </c:pt>
                <c:pt idx="7">
                  <c:v>9.862477004247985E-6</c:v>
                </c:pt>
                <c:pt idx="8">
                  <c:v>2.8381374722838166E-4</c:v>
                </c:pt>
                <c:pt idx="9">
                  <c:v>2.4479613148673484E-6</c:v>
                </c:pt>
                <c:pt idx="10">
                  <c:v>7.5306672978083214E-5</c:v>
                </c:pt>
                <c:pt idx="12">
                  <c:v>2.7614773904038659E-3</c:v>
                </c:pt>
                <c:pt idx="13">
                  <c:v>3.2259690508594236E-4</c:v>
                </c:pt>
                <c:pt idx="14">
                  <c:v>2.0186854572637979E-4</c:v>
                </c:pt>
                <c:pt idx="15">
                  <c:v>9.9709689008596048E-6</c:v>
                </c:pt>
                <c:pt idx="16">
                  <c:v>3.1505440201886895E-6</c:v>
                </c:pt>
                <c:pt idx="17">
                  <c:v>2.2031653013582485E-6</c:v>
                </c:pt>
                <c:pt idx="18">
                  <c:v>7.6870934038060583E-7</c:v>
                </c:pt>
                <c:pt idx="19">
                  <c:v>3.2097038518022495E-6</c:v>
                </c:pt>
                <c:pt idx="21">
                  <c:v>1.8065725367101215E-4</c:v>
                </c:pt>
                <c:pt idx="22">
                  <c:v>7.816316560820713E-3</c:v>
                </c:pt>
                <c:pt idx="23">
                  <c:v>0</c:v>
                </c:pt>
                <c:pt idx="24">
                  <c:v>0</c:v>
                </c:pt>
                <c:pt idx="25">
                  <c:v>7.7392080371675603E-5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1.1761596842599345E-5</c:v>
                </c:pt>
                <c:pt idx="30">
                  <c:v>1.0453142075677161E-5</c:v>
                </c:pt>
              </c:numCache>
            </c:numRef>
          </c:val>
        </c:ser>
        <c:ser>
          <c:idx val="7"/>
          <c:order val="7"/>
          <c:tx>
            <c:strRef>
              <c:f>'Heap by type'!$A$9</c:f>
              <c:strCache>
                <c:ptCount val="1"/>
                <c:pt idx="0">
                  <c:v>RegExp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type'!$B$9:$AF$9</c:f>
              <c:numCache>
                <c:formatCode>General</c:formatCode>
                <c:ptCount val="31"/>
                <c:pt idx="0">
                  <c:v>8.3179552247936221E-5</c:v>
                </c:pt>
                <c:pt idx="1">
                  <c:v>2.9970067395189084E-4</c:v>
                </c:pt>
                <c:pt idx="2">
                  <c:v>2.92250714380878E-4</c:v>
                </c:pt>
                <c:pt idx="3">
                  <c:v>3.849738706651742E-3</c:v>
                </c:pt>
                <c:pt idx="4">
                  <c:v>1.212768940987422E-3</c:v>
                </c:pt>
                <c:pt idx="5">
                  <c:v>9.3573866907675291E-5</c:v>
                </c:pt>
                <c:pt idx="6">
                  <c:v>4.7585675202794393E-3</c:v>
                </c:pt>
                <c:pt idx="7">
                  <c:v>2.399869404367002E-4</c:v>
                </c:pt>
                <c:pt idx="8">
                  <c:v>3.9970436067997047E-3</c:v>
                </c:pt>
                <c:pt idx="9">
                  <c:v>1.5177360152177519E-4</c:v>
                </c:pt>
                <c:pt idx="10">
                  <c:v>1.0435353255534379E-3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</c:ser>
        <c:ser>
          <c:idx val="8"/>
          <c:order val="8"/>
          <c:tx>
            <c:strRef>
              <c:f>'Heap by type'!$A$10</c:f>
              <c:strCache>
                <c:ptCount val="1"/>
                <c:pt idx="0">
                  <c:v>Enumarator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type'!$B$10:$AF$10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</c:ser>
        <c:ser>
          <c:idx val="9"/>
          <c:order val="9"/>
          <c:tx>
            <c:strRef>
              <c:f>'Heap by type'!$A$11</c:f>
              <c:strCache>
                <c:ptCount val="1"/>
                <c:pt idx="0">
                  <c:v>Objects</c:v>
                </c:pt>
              </c:strCache>
            </c:strRef>
          </c:tx>
          <c:invertIfNegative val="0"/>
          <c:cat>
            <c:strRef>
              <c:f>'Heap by type'!$B$1:$AF$1</c:f>
              <c:strCache>
                <c:ptCount val="31"/>
                <c:pt idx="0">
                  <c:v>amazon</c:v>
                </c:pt>
                <c:pt idx="1">
                  <c:v>bing</c:v>
                </c:pt>
                <c:pt idx="2">
                  <c:v>bingmap</c:v>
                </c:pt>
                <c:pt idx="3">
                  <c:v>cnn</c:v>
                </c:pt>
                <c:pt idx="4">
                  <c:v>ebay</c:v>
                </c:pt>
                <c:pt idx="5">
                  <c:v>economist</c:v>
                </c:pt>
                <c:pt idx="6">
                  <c:v>facebook</c:v>
                </c:pt>
                <c:pt idx="7">
                  <c:v>gmail</c:v>
                </c:pt>
                <c:pt idx="8">
                  <c:v>google</c:v>
                </c:pt>
                <c:pt idx="9">
                  <c:v>googlemap</c:v>
                </c:pt>
                <c:pt idx="10">
                  <c:v>hotmail</c:v>
                </c:pt>
                <c:pt idx="12">
                  <c:v>richards</c:v>
                </c:pt>
                <c:pt idx="13">
                  <c:v>deltablue</c:v>
                </c:pt>
                <c:pt idx="14">
                  <c:v>crypto</c:v>
                </c:pt>
                <c:pt idx="15">
                  <c:v>raytrace</c:v>
                </c:pt>
                <c:pt idx="16">
                  <c:v>earley</c:v>
                </c:pt>
                <c:pt idx="17">
                  <c:v>regexp</c:v>
                </c:pt>
                <c:pt idx="18">
                  <c:v>splay</c:v>
                </c:pt>
                <c:pt idx="19">
                  <c:v>V8 aggragate</c:v>
                </c:pt>
                <c:pt idx="21">
                  <c:v>3d-raytrace</c:v>
                </c:pt>
                <c:pt idx="22">
                  <c:v>access-nbody</c:v>
                </c:pt>
                <c:pt idx="23">
                  <c:v>bitops-nsieve</c:v>
                </c:pt>
                <c:pt idx="24">
                  <c:v>controlflow</c:v>
                </c:pt>
                <c:pt idx="25">
                  <c:v>crypto-aes</c:v>
                </c:pt>
                <c:pt idx="26">
                  <c:v>date-xparb</c:v>
                </c:pt>
                <c:pt idx="27">
                  <c:v>math-cordic</c:v>
                </c:pt>
                <c:pt idx="28">
                  <c:v>regexp-dna</c:v>
                </c:pt>
                <c:pt idx="29">
                  <c:v>string-tagcloud</c:v>
                </c:pt>
                <c:pt idx="30">
                  <c:v>aggregate</c:v>
                </c:pt>
              </c:strCache>
            </c:strRef>
          </c:cat>
          <c:val>
            <c:numRef>
              <c:f>'Heap by type'!$B$11:$AF$11</c:f>
              <c:numCache>
                <c:formatCode>General</c:formatCode>
                <c:ptCount val="31"/>
                <c:pt idx="0">
                  <c:v>0.37216703586257532</c:v>
                </c:pt>
                <c:pt idx="1">
                  <c:v>2.0705570311651239E-2</c:v>
                </c:pt>
                <c:pt idx="2">
                  <c:v>9.2033282659481491E-2</c:v>
                </c:pt>
                <c:pt idx="3">
                  <c:v>0.10852276597357036</c:v>
                </c:pt>
                <c:pt idx="4">
                  <c:v>8.3749443621193367E-2</c:v>
                </c:pt>
                <c:pt idx="5">
                  <c:v>8.1129795830386098E-2</c:v>
                </c:pt>
                <c:pt idx="6">
                  <c:v>0.14085035750359046</c:v>
                </c:pt>
                <c:pt idx="7">
                  <c:v>0.11520688137895517</c:v>
                </c:pt>
                <c:pt idx="8">
                  <c:v>4.0762749445676358E-2</c:v>
                </c:pt>
                <c:pt idx="9">
                  <c:v>0.32044823395655914</c:v>
                </c:pt>
                <c:pt idx="10">
                  <c:v>5.5839898013248637E-2</c:v>
                </c:pt>
                <c:pt idx="12">
                  <c:v>0.20745598895409056</c:v>
                </c:pt>
                <c:pt idx="13">
                  <c:v>0.816250819093705</c:v>
                </c:pt>
                <c:pt idx="14">
                  <c:v>0.47156492281682338</c:v>
                </c:pt>
                <c:pt idx="15">
                  <c:v>0.99469014746751461</c:v>
                </c:pt>
                <c:pt idx="16">
                  <c:v>0.67274275335493616</c:v>
                </c:pt>
                <c:pt idx="17">
                  <c:v>2.9779634587134052E-2</c:v>
                </c:pt>
                <c:pt idx="18">
                  <c:v>0.11875646466538636</c:v>
                </c:pt>
                <c:pt idx="19">
                  <c:v>0.2229538818573929</c:v>
                </c:pt>
                <c:pt idx="21">
                  <c:v>7.8134262212712705E-3</c:v>
                </c:pt>
                <c:pt idx="22">
                  <c:v>0.18075232046897899</c:v>
                </c:pt>
                <c:pt idx="23">
                  <c:v>1.5280297965810344E-3</c:v>
                </c:pt>
                <c:pt idx="24">
                  <c:v>3.5010940919037205E-2</c:v>
                </c:pt>
                <c:pt idx="25">
                  <c:v>1.5478416074335102E-4</c:v>
                </c:pt>
                <c:pt idx="26">
                  <c:v>0.7234218996970968</c:v>
                </c:pt>
                <c:pt idx="27">
                  <c:v>2.3668639053254437E-2</c:v>
                </c:pt>
                <c:pt idx="28">
                  <c:v>8.8762648677436745E-5</c:v>
                </c:pt>
                <c:pt idx="29">
                  <c:v>1.108824542336052E-2</c:v>
                </c:pt>
                <c:pt idx="30">
                  <c:v>5.4998553709795624E-2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1798272"/>
        <c:axId val="81799808"/>
      </c:barChart>
      <c:catAx>
        <c:axId val="817982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1799808"/>
        <c:crosses val="autoZero"/>
        <c:auto val="1"/>
        <c:lblAlgn val="ctr"/>
        <c:lblOffset val="100"/>
        <c:tickLblSkip val="1"/>
        <c:noMultiLvlLbl val="0"/>
      </c:catAx>
      <c:valAx>
        <c:axId val="81799808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Heap</a:t>
                </a:r>
                <a:r>
                  <a:rPr lang="en-US" sz="2000" baseline="0"/>
                  <a:t> Data by Type</a:t>
                </a:r>
                <a:endParaRPr lang="en-US" sz="20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8179827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5CF59F-C404-4E50-AE2B-53FA4E4A825B}" type="doc">
      <dgm:prSet loTypeId="urn:microsoft.com/office/officeart/2005/8/layout/pyramid4" loCatId="pyramid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0D05F9E2-B640-4F6D-AE63-7F1EAB28D438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Code</a:t>
          </a:r>
          <a:endParaRPr lang="en-US" sz="2400" b="1" dirty="0">
            <a:latin typeface="Calibri" pitchFamily="34" charset="0"/>
          </a:endParaRPr>
        </a:p>
      </dgm:t>
    </dgm:pt>
    <dgm:pt modelId="{16C38EB5-BBC4-43E0-BFB4-2500B8F2BCED}" type="parTrans" cxnId="{F057263E-1048-4576-94C3-186A6F55C427}">
      <dgm:prSet/>
      <dgm:spPr/>
      <dgm:t>
        <a:bodyPr/>
        <a:lstStyle/>
        <a:p>
          <a:endParaRPr lang="en-US"/>
        </a:p>
      </dgm:t>
    </dgm:pt>
    <dgm:pt modelId="{9360AF83-5480-4703-9E96-9A3930D249C4}" type="sibTrans" cxnId="{F057263E-1048-4576-94C3-186A6F55C427}">
      <dgm:prSet/>
      <dgm:spPr/>
      <dgm:t>
        <a:bodyPr/>
        <a:lstStyle/>
        <a:p>
          <a:endParaRPr lang="en-US"/>
        </a:p>
      </dgm:t>
    </dgm:pt>
    <dgm:pt modelId="{CDDCC591-3687-40CC-9933-F08DB2E29798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Events</a:t>
          </a:r>
          <a:endParaRPr lang="en-US" sz="1600" b="1" dirty="0">
            <a:latin typeface="Calibri" pitchFamily="34" charset="0"/>
          </a:endParaRPr>
        </a:p>
      </dgm:t>
    </dgm:pt>
    <dgm:pt modelId="{7E990C61-810A-4A71-BAC7-1A11D5A04233}" type="parTrans" cxnId="{8CC19508-8F4D-4EDC-8B44-C0C06FFAC38B}">
      <dgm:prSet/>
      <dgm:spPr/>
      <dgm:t>
        <a:bodyPr/>
        <a:lstStyle/>
        <a:p>
          <a:endParaRPr lang="en-US"/>
        </a:p>
      </dgm:t>
    </dgm:pt>
    <dgm:pt modelId="{D501F053-26EF-42FA-83E3-A57E34BBEDCB}" type="sibTrans" cxnId="{8CC19508-8F4D-4EDC-8B44-C0C06FFAC38B}">
      <dgm:prSet/>
      <dgm:spPr/>
      <dgm:t>
        <a:bodyPr/>
        <a:lstStyle/>
        <a:p>
          <a:endParaRPr lang="en-US"/>
        </a:p>
      </dgm:t>
    </dgm:pt>
    <dgm:pt modelId="{CB18316C-AD3D-48B1-BCA0-9BBFBA6FBDF7}">
      <dgm:prSet phldrT="[Text]"/>
      <dgm:spPr>
        <a:solidFill>
          <a:schemeClr val="tx1"/>
        </a:solidFill>
      </dgm:spPr>
      <dgm:t>
        <a:bodyPr/>
        <a:lstStyle/>
        <a:p>
          <a:r>
            <a:rPr lang="en-US" b="1" dirty="0" smtClean="0">
              <a:latin typeface="Calibri" pitchFamily="34" charset="0"/>
            </a:rPr>
            <a:t>JavaScript</a:t>
          </a:r>
          <a:endParaRPr lang="en-US" b="1" dirty="0">
            <a:latin typeface="Calibri" pitchFamily="34" charset="0"/>
          </a:endParaRPr>
        </a:p>
      </dgm:t>
    </dgm:pt>
    <dgm:pt modelId="{F649342C-4219-4283-8C9C-59FFE2509A71}" type="parTrans" cxnId="{A524B8D0-6A16-4BBF-9338-AEA4C0D03E60}">
      <dgm:prSet/>
      <dgm:spPr/>
      <dgm:t>
        <a:bodyPr/>
        <a:lstStyle/>
        <a:p>
          <a:endParaRPr lang="en-US"/>
        </a:p>
      </dgm:t>
    </dgm:pt>
    <dgm:pt modelId="{4C350A16-E9F1-4961-AF73-8027C4498FE0}" type="sibTrans" cxnId="{A524B8D0-6A16-4BBF-9338-AEA4C0D03E60}">
      <dgm:prSet/>
      <dgm:spPr/>
      <dgm:t>
        <a:bodyPr/>
        <a:lstStyle/>
        <a:p>
          <a:endParaRPr lang="en-US"/>
        </a:p>
      </dgm:t>
    </dgm:pt>
    <dgm:pt modelId="{C7E4DF76-9D1C-4666-B03B-2CABD8390A7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Objects</a:t>
          </a:r>
          <a:endParaRPr lang="en-US" sz="1600" b="1" dirty="0">
            <a:latin typeface="Calibri" pitchFamily="34" charset="0"/>
          </a:endParaRPr>
        </a:p>
      </dgm:t>
    </dgm:pt>
    <dgm:pt modelId="{2AD560AC-5D7B-4D80-B2E4-5178B8A93AAB}" type="parTrans" cxnId="{351EFB0A-5D07-45F5-AD30-0BCFBDF17AB9}">
      <dgm:prSet/>
      <dgm:spPr/>
      <dgm:t>
        <a:bodyPr/>
        <a:lstStyle/>
        <a:p>
          <a:endParaRPr lang="en-US"/>
        </a:p>
      </dgm:t>
    </dgm:pt>
    <dgm:pt modelId="{25A4A6CD-7EC0-472B-A555-6BE354CEBC56}" type="sibTrans" cxnId="{351EFB0A-5D07-45F5-AD30-0BCFBDF17AB9}">
      <dgm:prSet/>
      <dgm:spPr/>
      <dgm:t>
        <a:bodyPr/>
        <a:lstStyle/>
        <a:p>
          <a:endParaRPr lang="en-US"/>
        </a:p>
      </dgm:t>
    </dgm:pt>
    <dgm:pt modelId="{7129D1D4-4907-48EC-9DD4-F8BE7F1746B5}" type="pres">
      <dgm:prSet presAssocID="{9B5CF59F-C404-4E50-AE2B-53FA4E4A825B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91B3B2-8C5E-4BB6-8D29-D6EFF114FE15}" type="pres">
      <dgm:prSet presAssocID="{9B5CF59F-C404-4E50-AE2B-53FA4E4A825B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4A94C6-DCB1-42AD-B014-9CC8B26AD652}" type="pres">
      <dgm:prSet presAssocID="{9B5CF59F-C404-4E50-AE2B-53FA4E4A825B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E9F965-7B66-45AF-873B-4F676E603A7D}" type="pres">
      <dgm:prSet presAssocID="{9B5CF59F-C404-4E50-AE2B-53FA4E4A825B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CC97B-4BF8-4802-8C3E-B997106852EC}" type="pres">
      <dgm:prSet presAssocID="{9B5CF59F-C404-4E50-AE2B-53FA4E4A825B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709D32-C2D9-4E89-89F5-E6732DFF820B}" type="presOf" srcId="{CB18316C-AD3D-48B1-BCA0-9BBFBA6FBDF7}" destId="{D1E9F965-7B66-45AF-873B-4F676E603A7D}" srcOrd="0" destOrd="0" presId="urn:microsoft.com/office/officeart/2005/8/layout/pyramid4"/>
    <dgm:cxn modelId="{F057263E-1048-4576-94C3-186A6F55C427}" srcId="{9B5CF59F-C404-4E50-AE2B-53FA4E4A825B}" destId="{0D05F9E2-B640-4F6D-AE63-7F1EAB28D438}" srcOrd="0" destOrd="0" parTransId="{16C38EB5-BBC4-43E0-BFB4-2500B8F2BCED}" sibTransId="{9360AF83-5480-4703-9E96-9A3930D249C4}"/>
    <dgm:cxn modelId="{A524B8D0-6A16-4BBF-9338-AEA4C0D03E60}" srcId="{9B5CF59F-C404-4E50-AE2B-53FA4E4A825B}" destId="{CB18316C-AD3D-48B1-BCA0-9BBFBA6FBDF7}" srcOrd="2" destOrd="0" parTransId="{F649342C-4219-4283-8C9C-59FFE2509A71}" sibTransId="{4C350A16-E9F1-4961-AF73-8027C4498FE0}"/>
    <dgm:cxn modelId="{07C5D3EB-BE30-42C8-9602-028537CE04C5}" type="presOf" srcId="{C7E4DF76-9D1C-4666-B03B-2CABD8390A7D}" destId="{21BCC97B-4BF8-4802-8C3E-B997106852EC}" srcOrd="0" destOrd="0" presId="urn:microsoft.com/office/officeart/2005/8/layout/pyramid4"/>
    <dgm:cxn modelId="{EC9BD6AB-FA02-483C-B6D3-BE85CC666DF3}" type="presOf" srcId="{9B5CF59F-C404-4E50-AE2B-53FA4E4A825B}" destId="{7129D1D4-4907-48EC-9DD4-F8BE7F1746B5}" srcOrd="0" destOrd="0" presId="urn:microsoft.com/office/officeart/2005/8/layout/pyramid4"/>
    <dgm:cxn modelId="{351EFB0A-5D07-45F5-AD30-0BCFBDF17AB9}" srcId="{9B5CF59F-C404-4E50-AE2B-53FA4E4A825B}" destId="{C7E4DF76-9D1C-4666-B03B-2CABD8390A7D}" srcOrd="3" destOrd="0" parTransId="{2AD560AC-5D7B-4D80-B2E4-5178B8A93AAB}" sibTransId="{25A4A6CD-7EC0-472B-A555-6BE354CEBC56}"/>
    <dgm:cxn modelId="{8CC19508-8F4D-4EDC-8B44-C0C06FFAC38B}" srcId="{9B5CF59F-C404-4E50-AE2B-53FA4E4A825B}" destId="{CDDCC591-3687-40CC-9933-F08DB2E29798}" srcOrd="1" destOrd="0" parTransId="{7E990C61-810A-4A71-BAC7-1A11D5A04233}" sibTransId="{D501F053-26EF-42FA-83E3-A57E34BBEDCB}"/>
    <dgm:cxn modelId="{67286115-9811-4679-B3C5-FF580C33544F}" type="presOf" srcId="{0D05F9E2-B640-4F6D-AE63-7F1EAB28D438}" destId="{1C91B3B2-8C5E-4BB6-8D29-D6EFF114FE15}" srcOrd="0" destOrd="0" presId="urn:microsoft.com/office/officeart/2005/8/layout/pyramid4"/>
    <dgm:cxn modelId="{03E7F25B-01BF-466F-AD5D-2CCA2C7809A0}" type="presOf" srcId="{CDDCC591-3687-40CC-9933-F08DB2E29798}" destId="{FA4A94C6-DCB1-42AD-B014-9CC8B26AD652}" srcOrd="0" destOrd="0" presId="urn:microsoft.com/office/officeart/2005/8/layout/pyramid4"/>
    <dgm:cxn modelId="{2AEA6DA3-B9B3-4406-A5D1-955840D48EC3}" type="presParOf" srcId="{7129D1D4-4907-48EC-9DD4-F8BE7F1746B5}" destId="{1C91B3B2-8C5E-4BB6-8D29-D6EFF114FE15}" srcOrd="0" destOrd="0" presId="urn:microsoft.com/office/officeart/2005/8/layout/pyramid4"/>
    <dgm:cxn modelId="{C656F18C-B527-4F66-AA05-2EBED8F8F9D2}" type="presParOf" srcId="{7129D1D4-4907-48EC-9DD4-F8BE7F1746B5}" destId="{FA4A94C6-DCB1-42AD-B014-9CC8B26AD652}" srcOrd="1" destOrd="0" presId="urn:microsoft.com/office/officeart/2005/8/layout/pyramid4"/>
    <dgm:cxn modelId="{9F7516D8-5F2B-44D7-B6E2-50544A8FA156}" type="presParOf" srcId="{7129D1D4-4907-48EC-9DD4-F8BE7F1746B5}" destId="{D1E9F965-7B66-45AF-873B-4F676E603A7D}" srcOrd="2" destOrd="0" presId="urn:microsoft.com/office/officeart/2005/8/layout/pyramid4"/>
    <dgm:cxn modelId="{1F4BFA42-5FB2-43C9-A568-0BE3A049A51F}" type="presParOf" srcId="{7129D1D4-4907-48EC-9DD4-F8BE7F1746B5}" destId="{21BCC97B-4BF8-4802-8C3E-B997106852EC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5CF59F-C404-4E50-AE2B-53FA4E4A825B}" type="doc">
      <dgm:prSet loTypeId="urn:microsoft.com/office/officeart/2005/8/layout/pyramid4" loCatId="pyramid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0D05F9E2-B640-4F6D-AE63-7F1EAB28D438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Code</a:t>
          </a:r>
          <a:endParaRPr lang="en-US" sz="1600" b="1" dirty="0">
            <a:latin typeface="Calibri" pitchFamily="34" charset="0"/>
          </a:endParaRPr>
        </a:p>
      </dgm:t>
    </dgm:pt>
    <dgm:pt modelId="{16C38EB5-BBC4-43E0-BFB4-2500B8F2BCED}" type="parTrans" cxnId="{F057263E-1048-4576-94C3-186A6F55C427}">
      <dgm:prSet/>
      <dgm:spPr/>
      <dgm:t>
        <a:bodyPr/>
        <a:lstStyle/>
        <a:p>
          <a:endParaRPr lang="en-US"/>
        </a:p>
      </dgm:t>
    </dgm:pt>
    <dgm:pt modelId="{9360AF83-5480-4703-9E96-9A3930D249C4}" type="sibTrans" cxnId="{F057263E-1048-4576-94C3-186A6F55C427}">
      <dgm:prSet/>
      <dgm:spPr/>
      <dgm:t>
        <a:bodyPr/>
        <a:lstStyle/>
        <a:p>
          <a:endParaRPr lang="en-US"/>
        </a:p>
      </dgm:t>
    </dgm:pt>
    <dgm:pt modelId="{CDDCC591-3687-40CC-9933-F08DB2E29798}">
      <dgm:prSet phldrT="[Text]"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Events</a:t>
          </a:r>
          <a:endParaRPr lang="en-US" sz="1600" b="1" dirty="0">
            <a:latin typeface="Calibri" pitchFamily="34" charset="0"/>
          </a:endParaRPr>
        </a:p>
      </dgm:t>
    </dgm:pt>
    <dgm:pt modelId="{7E990C61-810A-4A71-BAC7-1A11D5A04233}" type="parTrans" cxnId="{8CC19508-8F4D-4EDC-8B44-C0C06FFAC38B}">
      <dgm:prSet/>
      <dgm:spPr/>
      <dgm:t>
        <a:bodyPr/>
        <a:lstStyle/>
        <a:p>
          <a:endParaRPr lang="en-US"/>
        </a:p>
      </dgm:t>
    </dgm:pt>
    <dgm:pt modelId="{D501F053-26EF-42FA-83E3-A57E34BBEDCB}" type="sibTrans" cxnId="{8CC19508-8F4D-4EDC-8B44-C0C06FFAC38B}">
      <dgm:prSet/>
      <dgm:spPr/>
      <dgm:t>
        <a:bodyPr/>
        <a:lstStyle/>
        <a:p>
          <a:endParaRPr lang="en-US"/>
        </a:p>
      </dgm:t>
    </dgm:pt>
    <dgm:pt modelId="{CB18316C-AD3D-48B1-BCA0-9BBFBA6FBDF7}">
      <dgm:prSet phldrT="[Text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b="1" dirty="0" smtClean="0">
              <a:latin typeface="Calibri" pitchFamily="34" charset="0"/>
            </a:rPr>
            <a:t>JavaScript</a:t>
          </a:r>
          <a:endParaRPr lang="en-US" b="1" dirty="0">
            <a:latin typeface="Calibri" pitchFamily="34" charset="0"/>
          </a:endParaRPr>
        </a:p>
      </dgm:t>
    </dgm:pt>
    <dgm:pt modelId="{F649342C-4219-4283-8C9C-59FFE2509A71}" type="parTrans" cxnId="{A524B8D0-6A16-4BBF-9338-AEA4C0D03E60}">
      <dgm:prSet/>
      <dgm:spPr/>
      <dgm:t>
        <a:bodyPr/>
        <a:lstStyle/>
        <a:p>
          <a:endParaRPr lang="en-US"/>
        </a:p>
      </dgm:t>
    </dgm:pt>
    <dgm:pt modelId="{4C350A16-E9F1-4961-AF73-8027C4498FE0}" type="sibTrans" cxnId="{A524B8D0-6A16-4BBF-9338-AEA4C0D03E60}">
      <dgm:prSet/>
      <dgm:spPr/>
      <dgm:t>
        <a:bodyPr/>
        <a:lstStyle/>
        <a:p>
          <a:endParaRPr lang="en-US"/>
        </a:p>
      </dgm:t>
    </dgm:pt>
    <dgm:pt modelId="{C7E4DF76-9D1C-4666-B03B-2CABD8390A7D}">
      <dgm:prSet phldrT="[Text]"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Objects</a:t>
          </a:r>
          <a:endParaRPr lang="en-US" sz="1600" b="1" dirty="0">
            <a:latin typeface="Calibri" pitchFamily="34" charset="0"/>
          </a:endParaRPr>
        </a:p>
      </dgm:t>
    </dgm:pt>
    <dgm:pt modelId="{2AD560AC-5D7B-4D80-B2E4-5178B8A93AAB}" type="parTrans" cxnId="{351EFB0A-5D07-45F5-AD30-0BCFBDF17AB9}">
      <dgm:prSet/>
      <dgm:spPr/>
      <dgm:t>
        <a:bodyPr/>
        <a:lstStyle/>
        <a:p>
          <a:endParaRPr lang="en-US"/>
        </a:p>
      </dgm:t>
    </dgm:pt>
    <dgm:pt modelId="{25A4A6CD-7EC0-472B-A555-6BE354CEBC56}" type="sibTrans" cxnId="{351EFB0A-5D07-45F5-AD30-0BCFBDF17AB9}">
      <dgm:prSet/>
      <dgm:spPr/>
      <dgm:t>
        <a:bodyPr/>
        <a:lstStyle/>
        <a:p>
          <a:endParaRPr lang="en-US"/>
        </a:p>
      </dgm:t>
    </dgm:pt>
    <dgm:pt modelId="{7129D1D4-4907-48EC-9DD4-F8BE7F1746B5}" type="pres">
      <dgm:prSet presAssocID="{9B5CF59F-C404-4E50-AE2B-53FA4E4A825B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91B3B2-8C5E-4BB6-8D29-D6EFF114FE15}" type="pres">
      <dgm:prSet presAssocID="{9B5CF59F-C404-4E50-AE2B-53FA4E4A825B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4A94C6-DCB1-42AD-B014-9CC8B26AD652}" type="pres">
      <dgm:prSet presAssocID="{9B5CF59F-C404-4E50-AE2B-53FA4E4A825B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E9F965-7B66-45AF-873B-4F676E603A7D}" type="pres">
      <dgm:prSet presAssocID="{9B5CF59F-C404-4E50-AE2B-53FA4E4A825B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CC97B-4BF8-4802-8C3E-B997106852EC}" type="pres">
      <dgm:prSet presAssocID="{9B5CF59F-C404-4E50-AE2B-53FA4E4A825B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57263E-1048-4576-94C3-186A6F55C427}" srcId="{9B5CF59F-C404-4E50-AE2B-53FA4E4A825B}" destId="{0D05F9E2-B640-4F6D-AE63-7F1EAB28D438}" srcOrd="0" destOrd="0" parTransId="{16C38EB5-BBC4-43E0-BFB4-2500B8F2BCED}" sibTransId="{9360AF83-5480-4703-9E96-9A3930D249C4}"/>
    <dgm:cxn modelId="{616A597A-9CED-45A5-9AC9-96A39AB61386}" type="presOf" srcId="{CB18316C-AD3D-48B1-BCA0-9BBFBA6FBDF7}" destId="{D1E9F965-7B66-45AF-873B-4F676E603A7D}" srcOrd="0" destOrd="0" presId="urn:microsoft.com/office/officeart/2005/8/layout/pyramid4"/>
    <dgm:cxn modelId="{9DE1D928-8C13-4C77-BCE3-BAA8AD78B75A}" type="presOf" srcId="{CDDCC591-3687-40CC-9933-F08DB2E29798}" destId="{FA4A94C6-DCB1-42AD-B014-9CC8B26AD652}" srcOrd="0" destOrd="0" presId="urn:microsoft.com/office/officeart/2005/8/layout/pyramid4"/>
    <dgm:cxn modelId="{C1EB89D0-8B9A-49E0-8ED9-DBEDD063CBAB}" type="presOf" srcId="{0D05F9E2-B640-4F6D-AE63-7F1EAB28D438}" destId="{1C91B3B2-8C5E-4BB6-8D29-D6EFF114FE15}" srcOrd="0" destOrd="0" presId="urn:microsoft.com/office/officeart/2005/8/layout/pyramid4"/>
    <dgm:cxn modelId="{A524B8D0-6A16-4BBF-9338-AEA4C0D03E60}" srcId="{9B5CF59F-C404-4E50-AE2B-53FA4E4A825B}" destId="{CB18316C-AD3D-48B1-BCA0-9BBFBA6FBDF7}" srcOrd="2" destOrd="0" parTransId="{F649342C-4219-4283-8C9C-59FFE2509A71}" sibTransId="{4C350A16-E9F1-4961-AF73-8027C4498FE0}"/>
    <dgm:cxn modelId="{351EFB0A-5D07-45F5-AD30-0BCFBDF17AB9}" srcId="{9B5CF59F-C404-4E50-AE2B-53FA4E4A825B}" destId="{C7E4DF76-9D1C-4666-B03B-2CABD8390A7D}" srcOrd="3" destOrd="0" parTransId="{2AD560AC-5D7B-4D80-B2E4-5178B8A93AAB}" sibTransId="{25A4A6CD-7EC0-472B-A555-6BE354CEBC56}"/>
    <dgm:cxn modelId="{8CC19508-8F4D-4EDC-8B44-C0C06FFAC38B}" srcId="{9B5CF59F-C404-4E50-AE2B-53FA4E4A825B}" destId="{CDDCC591-3687-40CC-9933-F08DB2E29798}" srcOrd="1" destOrd="0" parTransId="{7E990C61-810A-4A71-BAC7-1A11D5A04233}" sibTransId="{D501F053-26EF-42FA-83E3-A57E34BBEDCB}"/>
    <dgm:cxn modelId="{5ED6D746-9630-4F86-99CB-6479D17538F8}" type="presOf" srcId="{9B5CF59F-C404-4E50-AE2B-53FA4E4A825B}" destId="{7129D1D4-4907-48EC-9DD4-F8BE7F1746B5}" srcOrd="0" destOrd="0" presId="urn:microsoft.com/office/officeart/2005/8/layout/pyramid4"/>
    <dgm:cxn modelId="{024A2D10-162E-48FF-BEA3-DE47E351D041}" type="presOf" srcId="{C7E4DF76-9D1C-4666-B03B-2CABD8390A7D}" destId="{21BCC97B-4BF8-4802-8C3E-B997106852EC}" srcOrd="0" destOrd="0" presId="urn:microsoft.com/office/officeart/2005/8/layout/pyramid4"/>
    <dgm:cxn modelId="{B4B6E971-46CC-481F-AA19-CB7862F8A17D}" type="presParOf" srcId="{7129D1D4-4907-48EC-9DD4-F8BE7F1746B5}" destId="{1C91B3B2-8C5E-4BB6-8D29-D6EFF114FE15}" srcOrd="0" destOrd="0" presId="urn:microsoft.com/office/officeart/2005/8/layout/pyramid4"/>
    <dgm:cxn modelId="{712F623D-C7AC-4B1E-B54F-5CFC202DE06B}" type="presParOf" srcId="{7129D1D4-4907-48EC-9DD4-F8BE7F1746B5}" destId="{FA4A94C6-DCB1-42AD-B014-9CC8B26AD652}" srcOrd="1" destOrd="0" presId="urn:microsoft.com/office/officeart/2005/8/layout/pyramid4"/>
    <dgm:cxn modelId="{19A09357-F08A-4284-867D-C40374326830}" type="presParOf" srcId="{7129D1D4-4907-48EC-9DD4-F8BE7F1746B5}" destId="{D1E9F965-7B66-45AF-873B-4F676E603A7D}" srcOrd="2" destOrd="0" presId="urn:microsoft.com/office/officeart/2005/8/layout/pyramid4"/>
    <dgm:cxn modelId="{AF392090-4489-422B-960C-0DB84B306A6C}" type="presParOf" srcId="{7129D1D4-4907-48EC-9DD4-F8BE7F1746B5}" destId="{21BCC97B-4BF8-4802-8C3E-B997106852EC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5CF59F-C404-4E50-AE2B-53FA4E4A825B}" type="doc">
      <dgm:prSet loTypeId="urn:microsoft.com/office/officeart/2005/8/layout/pyramid4" loCatId="pyramid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0D05F9E2-B640-4F6D-AE63-7F1EAB28D438}">
      <dgm:prSet phldrT="[Text]"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Code</a:t>
          </a:r>
          <a:endParaRPr lang="en-US" sz="1600" b="1" dirty="0">
            <a:latin typeface="Calibri" pitchFamily="34" charset="0"/>
          </a:endParaRPr>
        </a:p>
      </dgm:t>
    </dgm:pt>
    <dgm:pt modelId="{16C38EB5-BBC4-43E0-BFB4-2500B8F2BCED}" type="parTrans" cxnId="{F057263E-1048-4576-94C3-186A6F55C427}">
      <dgm:prSet/>
      <dgm:spPr/>
      <dgm:t>
        <a:bodyPr/>
        <a:lstStyle/>
        <a:p>
          <a:endParaRPr lang="en-US"/>
        </a:p>
      </dgm:t>
    </dgm:pt>
    <dgm:pt modelId="{9360AF83-5480-4703-9E96-9A3930D249C4}" type="sibTrans" cxnId="{F057263E-1048-4576-94C3-186A6F55C427}">
      <dgm:prSet/>
      <dgm:spPr/>
      <dgm:t>
        <a:bodyPr/>
        <a:lstStyle/>
        <a:p>
          <a:endParaRPr lang="en-US"/>
        </a:p>
      </dgm:t>
    </dgm:pt>
    <dgm:pt modelId="{CDDCC591-3687-40CC-9933-F08DB2E29798}">
      <dgm:prSet phldrT="[Text]"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Events</a:t>
          </a:r>
          <a:endParaRPr lang="en-US" sz="1600" b="1" dirty="0">
            <a:latin typeface="Calibri" pitchFamily="34" charset="0"/>
          </a:endParaRPr>
        </a:p>
      </dgm:t>
    </dgm:pt>
    <dgm:pt modelId="{7E990C61-810A-4A71-BAC7-1A11D5A04233}" type="parTrans" cxnId="{8CC19508-8F4D-4EDC-8B44-C0C06FFAC38B}">
      <dgm:prSet/>
      <dgm:spPr/>
      <dgm:t>
        <a:bodyPr/>
        <a:lstStyle/>
        <a:p>
          <a:endParaRPr lang="en-US"/>
        </a:p>
      </dgm:t>
    </dgm:pt>
    <dgm:pt modelId="{D501F053-26EF-42FA-83E3-A57E34BBEDCB}" type="sibTrans" cxnId="{8CC19508-8F4D-4EDC-8B44-C0C06FFAC38B}">
      <dgm:prSet/>
      <dgm:spPr/>
      <dgm:t>
        <a:bodyPr/>
        <a:lstStyle/>
        <a:p>
          <a:endParaRPr lang="en-US"/>
        </a:p>
      </dgm:t>
    </dgm:pt>
    <dgm:pt modelId="{CB18316C-AD3D-48B1-BCA0-9BBFBA6FBDF7}">
      <dgm:prSet phldrT="[Text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b="1" dirty="0" smtClean="0">
              <a:latin typeface="Calibri" pitchFamily="34" charset="0"/>
            </a:rPr>
            <a:t>JavaScript</a:t>
          </a:r>
          <a:endParaRPr lang="en-US" b="1" dirty="0">
            <a:latin typeface="Calibri" pitchFamily="34" charset="0"/>
          </a:endParaRPr>
        </a:p>
      </dgm:t>
    </dgm:pt>
    <dgm:pt modelId="{F649342C-4219-4283-8C9C-59FFE2509A71}" type="parTrans" cxnId="{A524B8D0-6A16-4BBF-9338-AEA4C0D03E60}">
      <dgm:prSet/>
      <dgm:spPr/>
      <dgm:t>
        <a:bodyPr/>
        <a:lstStyle/>
        <a:p>
          <a:endParaRPr lang="en-US"/>
        </a:p>
      </dgm:t>
    </dgm:pt>
    <dgm:pt modelId="{4C350A16-E9F1-4961-AF73-8027C4498FE0}" type="sibTrans" cxnId="{A524B8D0-6A16-4BBF-9338-AEA4C0D03E60}">
      <dgm:prSet/>
      <dgm:spPr/>
      <dgm:t>
        <a:bodyPr/>
        <a:lstStyle/>
        <a:p>
          <a:endParaRPr lang="en-US"/>
        </a:p>
      </dgm:t>
    </dgm:pt>
    <dgm:pt modelId="{C7E4DF76-9D1C-4666-B03B-2CABD8390A7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Objects</a:t>
          </a:r>
          <a:endParaRPr lang="en-US" sz="1600" b="1" dirty="0">
            <a:latin typeface="Calibri" pitchFamily="34" charset="0"/>
          </a:endParaRPr>
        </a:p>
      </dgm:t>
    </dgm:pt>
    <dgm:pt modelId="{2AD560AC-5D7B-4D80-B2E4-5178B8A93AAB}" type="parTrans" cxnId="{351EFB0A-5D07-45F5-AD30-0BCFBDF17AB9}">
      <dgm:prSet/>
      <dgm:spPr/>
      <dgm:t>
        <a:bodyPr/>
        <a:lstStyle/>
        <a:p>
          <a:endParaRPr lang="en-US"/>
        </a:p>
      </dgm:t>
    </dgm:pt>
    <dgm:pt modelId="{25A4A6CD-7EC0-472B-A555-6BE354CEBC56}" type="sibTrans" cxnId="{351EFB0A-5D07-45F5-AD30-0BCFBDF17AB9}">
      <dgm:prSet/>
      <dgm:spPr/>
      <dgm:t>
        <a:bodyPr/>
        <a:lstStyle/>
        <a:p>
          <a:endParaRPr lang="en-US"/>
        </a:p>
      </dgm:t>
    </dgm:pt>
    <dgm:pt modelId="{7129D1D4-4907-48EC-9DD4-F8BE7F1746B5}" type="pres">
      <dgm:prSet presAssocID="{9B5CF59F-C404-4E50-AE2B-53FA4E4A825B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91B3B2-8C5E-4BB6-8D29-D6EFF114FE15}" type="pres">
      <dgm:prSet presAssocID="{9B5CF59F-C404-4E50-AE2B-53FA4E4A825B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4A94C6-DCB1-42AD-B014-9CC8B26AD652}" type="pres">
      <dgm:prSet presAssocID="{9B5CF59F-C404-4E50-AE2B-53FA4E4A825B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E9F965-7B66-45AF-873B-4F676E603A7D}" type="pres">
      <dgm:prSet presAssocID="{9B5CF59F-C404-4E50-AE2B-53FA4E4A825B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CC97B-4BF8-4802-8C3E-B997106852EC}" type="pres">
      <dgm:prSet presAssocID="{9B5CF59F-C404-4E50-AE2B-53FA4E4A825B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57263E-1048-4576-94C3-186A6F55C427}" srcId="{9B5CF59F-C404-4E50-AE2B-53FA4E4A825B}" destId="{0D05F9E2-B640-4F6D-AE63-7F1EAB28D438}" srcOrd="0" destOrd="0" parTransId="{16C38EB5-BBC4-43E0-BFB4-2500B8F2BCED}" sibTransId="{9360AF83-5480-4703-9E96-9A3930D249C4}"/>
    <dgm:cxn modelId="{D5D6348D-0B93-4394-948E-AF14F2B18BCC}" type="presOf" srcId="{CB18316C-AD3D-48B1-BCA0-9BBFBA6FBDF7}" destId="{D1E9F965-7B66-45AF-873B-4F676E603A7D}" srcOrd="0" destOrd="0" presId="urn:microsoft.com/office/officeart/2005/8/layout/pyramid4"/>
    <dgm:cxn modelId="{A524B8D0-6A16-4BBF-9338-AEA4C0D03E60}" srcId="{9B5CF59F-C404-4E50-AE2B-53FA4E4A825B}" destId="{CB18316C-AD3D-48B1-BCA0-9BBFBA6FBDF7}" srcOrd="2" destOrd="0" parTransId="{F649342C-4219-4283-8C9C-59FFE2509A71}" sibTransId="{4C350A16-E9F1-4961-AF73-8027C4498FE0}"/>
    <dgm:cxn modelId="{FDC97ABF-3F2D-4E06-8482-D08E4476000E}" type="presOf" srcId="{0D05F9E2-B640-4F6D-AE63-7F1EAB28D438}" destId="{1C91B3B2-8C5E-4BB6-8D29-D6EFF114FE15}" srcOrd="0" destOrd="0" presId="urn:microsoft.com/office/officeart/2005/8/layout/pyramid4"/>
    <dgm:cxn modelId="{351EFB0A-5D07-45F5-AD30-0BCFBDF17AB9}" srcId="{9B5CF59F-C404-4E50-AE2B-53FA4E4A825B}" destId="{C7E4DF76-9D1C-4666-B03B-2CABD8390A7D}" srcOrd="3" destOrd="0" parTransId="{2AD560AC-5D7B-4D80-B2E4-5178B8A93AAB}" sibTransId="{25A4A6CD-7EC0-472B-A555-6BE354CEBC56}"/>
    <dgm:cxn modelId="{8CC19508-8F4D-4EDC-8B44-C0C06FFAC38B}" srcId="{9B5CF59F-C404-4E50-AE2B-53FA4E4A825B}" destId="{CDDCC591-3687-40CC-9933-F08DB2E29798}" srcOrd="1" destOrd="0" parTransId="{7E990C61-810A-4A71-BAC7-1A11D5A04233}" sibTransId="{D501F053-26EF-42FA-83E3-A57E34BBEDCB}"/>
    <dgm:cxn modelId="{6A33ACB7-CE5B-4307-B611-356C90541FF8}" type="presOf" srcId="{9B5CF59F-C404-4E50-AE2B-53FA4E4A825B}" destId="{7129D1D4-4907-48EC-9DD4-F8BE7F1746B5}" srcOrd="0" destOrd="0" presId="urn:microsoft.com/office/officeart/2005/8/layout/pyramid4"/>
    <dgm:cxn modelId="{ACEEED1B-21A6-4BEC-84B0-68A9E4F4B56E}" type="presOf" srcId="{C7E4DF76-9D1C-4666-B03B-2CABD8390A7D}" destId="{21BCC97B-4BF8-4802-8C3E-B997106852EC}" srcOrd="0" destOrd="0" presId="urn:microsoft.com/office/officeart/2005/8/layout/pyramid4"/>
    <dgm:cxn modelId="{D252F5FB-772E-407C-88CA-D2C900A9A15E}" type="presOf" srcId="{CDDCC591-3687-40CC-9933-F08DB2E29798}" destId="{FA4A94C6-DCB1-42AD-B014-9CC8B26AD652}" srcOrd="0" destOrd="0" presId="urn:microsoft.com/office/officeart/2005/8/layout/pyramid4"/>
    <dgm:cxn modelId="{9585F45C-2F7E-4927-92EE-AA8D3BE7C205}" type="presParOf" srcId="{7129D1D4-4907-48EC-9DD4-F8BE7F1746B5}" destId="{1C91B3B2-8C5E-4BB6-8D29-D6EFF114FE15}" srcOrd="0" destOrd="0" presId="urn:microsoft.com/office/officeart/2005/8/layout/pyramid4"/>
    <dgm:cxn modelId="{F4BBBF17-C17E-4DA2-9C03-BF874AEE2E50}" type="presParOf" srcId="{7129D1D4-4907-48EC-9DD4-F8BE7F1746B5}" destId="{FA4A94C6-DCB1-42AD-B014-9CC8B26AD652}" srcOrd="1" destOrd="0" presId="urn:microsoft.com/office/officeart/2005/8/layout/pyramid4"/>
    <dgm:cxn modelId="{AEFEA35A-2F4E-42B1-A177-D1A925128BB8}" type="presParOf" srcId="{7129D1D4-4907-48EC-9DD4-F8BE7F1746B5}" destId="{D1E9F965-7B66-45AF-873B-4F676E603A7D}" srcOrd="2" destOrd="0" presId="urn:microsoft.com/office/officeart/2005/8/layout/pyramid4"/>
    <dgm:cxn modelId="{C2D52FCC-F676-4447-B16A-6A236073A059}" type="presParOf" srcId="{7129D1D4-4907-48EC-9DD4-F8BE7F1746B5}" destId="{21BCC97B-4BF8-4802-8C3E-B997106852EC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5CF59F-C404-4E50-AE2B-53FA4E4A825B}" type="doc">
      <dgm:prSet loTypeId="urn:microsoft.com/office/officeart/2005/8/layout/pyramid4" loCatId="pyramid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0D05F9E2-B640-4F6D-AE63-7F1EAB28D438}">
      <dgm:prSet phldrT="[Text]"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Code</a:t>
          </a:r>
          <a:endParaRPr lang="en-US" sz="1600" b="1" dirty="0">
            <a:latin typeface="Calibri" pitchFamily="34" charset="0"/>
          </a:endParaRPr>
        </a:p>
      </dgm:t>
    </dgm:pt>
    <dgm:pt modelId="{16C38EB5-BBC4-43E0-BFB4-2500B8F2BCED}" type="parTrans" cxnId="{F057263E-1048-4576-94C3-186A6F55C427}">
      <dgm:prSet/>
      <dgm:spPr/>
      <dgm:t>
        <a:bodyPr/>
        <a:lstStyle/>
        <a:p>
          <a:endParaRPr lang="en-US"/>
        </a:p>
      </dgm:t>
    </dgm:pt>
    <dgm:pt modelId="{9360AF83-5480-4703-9E96-9A3930D249C4}" type="sibTrans" cxnId="{F057263E-1048-4576-94C3-186A6F55C427}">
      <dgm:prSet/>
      <dgm:spPr/>
      <dgm:t>
        <a:bodyPr/>
        <a:lstStyle/>
        <a:p>
          <a:endParaRPr lang="en-US"/>
        </a:p>
      </dgm:t>
    </dgm:pt>
    <dgm:pt modelId="{CDDCC591-3687-40CC-9933-F08DB2E29798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Events</a:t>
          </a:r>
          <a:endParaRPr lang="en-US" sz="1600" b="1" dirty="0">
            <a:latin typeface="Calibri" pitchFamily="34" charset="0"/>
          </a:endParaRPr>
        </a:p>
      </dgm:t>
    </dgm:pt>
    <dgm:pt modelId="{7E990C61-810A-4A71-BAC7-1A11D5A04233}" type="parTrans" cxnId="{8CC19508-8F4D-4EDC-8B44-C0C06FFAC38B}">
      <dgm:prSet/>
      <dgm:spPr/>
      <dgm:t>
        <a:bodyPr/>
        <a:lstStyle/>
        <a:p>
          <a:endParaRPr lang="en-US"/>
        </a:p>
      </dgm:t>
    </dgm:pt>
    <dgm:pt modelId="{D501F053-26EF-42FA-83E3-A57E34BBEDCB}" type="sibTrans" cxnId="{8CC19508-8F4D-4EDC-8B44-C0C06FFAC38B}">
      <dgm:prSet/>
      <dgm:spPr/>
      <dgm:t>
        <a:bodyPr/>
        <a:lstStyle/>
        <a:p>
          <a:endParaRPr lang="en-US"/>
        </a:p>
      </dgm:t>
    </dgm:pt>
    <dgm:pt modelId="{CB18316C-AD3D-48B1-BCA0-9BBFBA6FBDF7}">
      <dgm:prSet phldrT="[Text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b="1" dirty="0" smtClean="0">
              <a:latin typeface="Calibri" pitchFamily="34" charset="0"/>
            </a:rPr>
            <a:t>JavaScript</a:t>
          </a:r>
          <a:endParaRPr lang="en-US" b="1" dirty="0">
            <a:latin typeface="Calibri" pitchFamily="34" charset="0"/>
          </a:endParaRPr>
        </a:p>
      </dgm:t>
    </dgm:pt>
    <dgm:pt modelId="{F649342C-4219-4283-8C9C-59FFE2509A71}" type="parTrans" cxnId="{A524B8D0-6A16-4BBF-9338-AEA4C0D03E60}">
      <dgm:prSet/>
      <dgm:spPr/>
      <dgm:t>
        <a:bodyPr/>
        <a:lstStyle/>
        <a:p>
          <a:endParaRPr lang="en-US"/>
        </a:p>
      </dgm:t>
    </dgm:pt>
    <dgm:pt modelId="{4C350A16-E9F1-4961-AF73-8027C4498FE0}" type="sibTrans" cxnId="{A524B8D0-6A16-4BBF-9338-AEA4C0D03E60}">
      <dgm:prSet/>
      <dgm:spPr/>
      <dgm:t>
        <a:bodyPr/>
        <a:lstStyle/>
        <a:p>
          <a:endParaRPr lang="en-US"/>
        </a:p>
      </dgm:t>
    </dgm:pt>
    <dgm:pt modelId="{C7E4DF76-9D1C-4666-B03B-2CABD8390A7D}">
      <dgm:prSet phldrT="[Text]" custT="1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en-US" sz="2000" b="1" dirty="0" smtClean="0">
              <a:latin typeface="Calibri" pitchFamily="34" charset="0"/>
            </a:rPr>
            <a:t>Objects</a:t>
          </a:r>
          <a:endParaRPr lang="en-US" sz="1600" b="1" dirty="0">
            <a:latin typeface="Calibri" pitchFamily="34" charset="0"/>
          </a:endParaRPr>
        </a:p>
      </dgm:t>
    </dgm:pt>
    <dgm:pt modelId="{2AD560AC-5D7B-4D80-B2E4-5178B8A93AAB}" type="parTrans" cxnId="{351EFB0A-5D07-45F5-AD30-0BCFBDF17AB9}">
      <dgm:prSet/>
      <dgm:spPr/>
      <dgm:t>
        <a:bodyPr/>
        <a:lstStyle/>
        <a:p>
          <a:endParaRPr lang="en-US"/>
        </a:p>
      </dgm:t>
    </dgm:pt>
    <dgm:pt modelId="{25A4A6CD-7EC0-472B-A555-6BE354CEBC56}" type="sibTrans" cxnId="{351EFB0A-5D07-45F5-AD30-0BCFBDF17AB9}">
      <dgm:prSet/>
      <dgm:spPr/>
      <dgm:t>
        <a:bodyPr/>
        <a:lstStyle/>
        <a:p>
          <a:endParaRPr lang="en-US"/>
        </a:p>
      </dgm:t>
    </dgm:pt>
    <dgm:pt modelId="{7129D1D4-4907-48EC-9DD4-F8BE7F1746B5}" type="pres">
      <dgm:prSet presAssocID="{9B5CF59F-C404-4E50-AE2B-53FA4E4A825B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91B3B2-8C5E-4BB6-8D29-D6EFF114FE15}" type="pres">
      <dgm:prSet presAssocID="{9B5CF59F-C404-4E50-AE2B-53FA4E4A825B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4A94C6-DCB1-42AD-B014-9CC8B26AD652}" type="pres">
      <dgm:prSet presAssocID="{9B5CF59F-C404-4E50-AE2B-53FA4E4A825B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E9F965-7B66-45AF-873B-4F676E603A7D}" type="pres">
      <dgm:prSet presAssocID="{9B5CF59F-C404-4E50-AE2B-53FA4E4A825B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BCC97B-4BF8-4802-8C3E-B997106852EC}" type="pres">
      <dgm:prSet presAssocID="{9B5CF59F-C404-4E50-AE2B-53FA4E4A825B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57263E-1048-4576-94C3-186A6F55C427}" srcId="{9B5CF59F-C404-4E50-AE2B-53FA4E4A825B}" destId="{0D05F9E2-B640-4F6D-AE63-7F1EAB28D438}" srcOrd="0" destOrd="0" parTransId="{16C38EB5-BBC4-43E0-BFB4-2500B8F2BCED}" sibTransId="{9360AF83-5480-4703-9E96-9A3930D249C4}"/>
    <dgm:cxn modelId="{8CC19508-8F4D-4EDC-8B44-C0C06FFAC38B}" srcId="{9B5CF59F-C404-4E50-AE2B-53FA4E4A825B}" destId="{CDDCC591-3687-40CC-9933-F08DB2E29798}" srcOrd="1" destOrd="0" parTransId="{7E990C61-810A-4A71-BAC7-1A11D5A04233}" sibTransId="{D501F053-26EF-42FA-83E3-A57E34BBEDCB}"/>
    <dgm:cxn modelId="{F0B59324-5811-4D5B-914B-F8BA62B78AD5}" type="presOf" srcId="{CDDCC591-3687-40CC-9933-F08DB2E29798}" destId="{FA4A94C6-DCB1-42AD-B014-9CC8B26AD652}" srcOrd="0" destOrd="0" presId="urn:microsoft.com/office/officeart/2005/8/layout/pyramid4"/>
    <dgm:cxn modelId="{F5E7DCF0-A0DD-48E7-A05E-03FDA93EB590}" type="presOf" srcId="{C7E4DF76-9D1C-4666-B03B-2CABD8390A7D}" destId="{21BCC97B-4BF8-4802-8C3E-B997106852EC}" srcOrd="0" destOrd="0" presId="urn:microsoft.com/office/officeart/2005/8/layout/pyramid4"/>
    <dgm:cxn modelId="{A2F516D1-087D-4C95-97E0-312F10BB93AE}" type="presOf" srcId="{0D05F9E2-B640-4F6D-AE63-7F1EAB28D438}" destId="{1C91B3B2-8C5E-4BB6-8D29-D6EFF114FE15}" srcOrd="0" destOrd="0" presId="urn:microsoft.com/office/officeart/2005/8/layout/pyramid4"/>
    <dgm:cxn modelId="{351EFB0A-5D07-45F5-AD30-0BCFBDF17AB9}" srcId="{9B5CF59F-C404-4E50-AE2B-53FA4E4A825B}" destId="{C7E4DF76-9D1C-4666-B03B-2CABD8390A7D}" srcOrd="3" destOrd="0" parTransId="{2AD560AC-5D7B-4D80-B2E4-5178B8A93AAB}" sibTransId="{25A4A6CD-7EC0-472B-A555-6BE354CEBC56}"/>
    <dgm:cxn modelId="{88B715F7-A577-4B99-8DD5-A41B9E1C53AF}" type="presOf" srcId="{9B5CF59F-C404-4E50-AE2B-53FA4E4A825B}" destId="{7129D1D4-4907-48EC-9DD4-F8BE7F1746B5}" srcOrd="0" destOrd="0" presId="urn:microsoft.com/office/officeart/2005/8/layout/pyramid4"/>
    <dgm:cxn modelId="{A524B8D0-6A16-4BBF-9338-AEA4C0D03E60}" srcId="{9B5CF59F-C404-4E50-AE2B-53FA4E4A825B}" destId="{CB18316C-AD3D-48B1-BCA0-9BBFBA6FBDF7}" srcOrd="2" destOrd="0" parTransId="{F649342C-4219-4283-8C9C-59FFE2509A71}" sibTransId="{4C350A16-E9F1-4961-AF73-8027C4498FE0}"/>
    <dgm:cxn modelId="{9D9BB9BA-5D0E-446A-982C-C47258E284B4}" type="presOf" srcId="{CB18316C-AD3D-48B1-BCA0-9BBFBA6FBDF7}" destId="{D1E9F965-7B66-45AF-873B-4F676E603A7D}" srcOrd="0" destOrd="0" presId="urn:microsoft.com/office/officeart/2005/8/layout/pyramid4"/>
    <dgm:cxn modelId="{53BD2C7B-8BAD-40B4-A8FD-7888EE375791}" type="presParOf" srcId="{7129D1D4-4907-48EC-9DD4-F8BE7F1746B5}" destId="{1C91B3B2-8C5E-4BB6-8D29-D6EFF114FE15}" srcOrd="0" destOrd="0" presId="urn:microsoft.com/office/officeart/2005/8/layout/pyramid4"/>
    <dgm:cxn modelId="{E044A8AF-D84E-4121-AF86-80F8A71348CA}" type="presParOf" srcId="{7129D1D4-4907-48EC-9DD4-F8BE7F1746B5}" destId="{FA4A94C6-DCB1-42AD-B014-9CC8B26AD652}" srcOrd="1" destOrd="0" presId="urn:microsoft.com/office/officeart/2005/8/layout/pyramid4"/>
    <dgm:cxn modelId="{C7AF4B07-1FCA-49EB-9C86-CB0A8FEF9005}" type="presParOf" srcId="{7129D1D4-4907-48EC-9DD4-F8BE7F1746B5}" destId="{D1E9F965-7B66-45AF-873B-4F676E603A7D}" srcOrd="2" destOrd="0" presId="urn:microsoft.com/office/officeart/2005/8/layout/pyramid4"/>
    <dgm:cxn modelId="{1BCB0E71-8E51-4B2B-BD1D-AAC6E4C3E193}" type="presParOf" srcId="{7129D1D4-4907-48EC-9DD4-F8BE7F1746B5}" destId="{21BCC97B-4BF8-4802-8C3E-B997106852EC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1B3B2-8C5E-4BB6-8D29-D6EFF114FE15}">
      <dsp:nvSpPr>
        <dsp:cNvPr id="0" name=""/>
        <dsp:cNvSpPr/>
      </dsp:nvSpPr>
      <dsp:spPr>
        <a:xfrm>
          <a:off x="1009650" y="243681"/>
          <a:ext cx="2019300" cy="2019300"/>
        </a:xfrm>
        <a:prstGeom prst="triangl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Code</a:t>
          </a:r>
          <a:endParaRPr lang="en-US" sz="2400" b="1" kern="1200" dirty="0">
            <a:latin typeface="Calibri" pitchFamily="34" charset="0"/>
          </a:endParaRPr>
        </a:p>
      </dsp:txBody>
      <dsp:txXfrm>
        <a:off x="1514475" y="1253331"/>
        <a:ext cx="1009650" cy="1009650"/>
      </dsp:txXfrm>
    </dsp:sp>
    <dsp:sp modelId="{FA4A94C6-DCB1-42AD-B014-9CC8B26AD652}">
      <dsp:nvSpPr>
        <dsp:cNvPr id="0" name=""/>
        <dsp:cNvSpPr/>
      </dsp:nvSpPr>
      <dsp:spPr>
        <a:xfrm>
          <a:off x="0" y="2262981"/>
          <a:ext cx="2019300" cy="2019300"/>
        </a:xfrm>
        <a:prstGeom prst="triangl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Events</a:t>
          </a:r>
          <a:endParaRPr lang="en-US" sz="1600" b="1" kern="1200" dirty="0">
            <a:latin typeface="Calibri" pitchFamily="34" charset="0"/>
          </a:endParaRPr>
        </a:p>
      </dsp:txBody>
      <dsp:txXfrm>
        <a:off x="504825" y="3272631"/>
        <a:ext cx="1009650" cy="1009650"/>
      </dsp:txXfrm>
    </dsp:sp>
    <dsp:sp modelId="{D1E9F965-7B66-45AF-873B-4F676E603A7D}">
      <dsp:nvSpPr>
        <dsp:cNvPr id="0" name=""/>
        <dsp:cNvSpPr/>
      </dsp:nvSpPr>
      <dsp:spPr>
        <a:xfrm rot="10800000">
          <a:off x="1009650" y="2262981"/>
          <a:ext cx="2019300" cy="2019300"/>
        </a:xfrm>
        <a:prstGeom prst="triangle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libri" pitchFamily="34" charset="0"/>
            </a:rPr>
            <a:t>JavaScript</a:t>
          </a:r>
          <a:endParaRPr lang="en-US" sz="1600" b="1" kern="1200" dirty="0">
            <a:latin typeface="Calibri" pitchFamily="34" charset="0"/>
          </a:endParaRPr>
        </a:p>
      </dsp:txBody>
      <dsp:txXfrm rot="10800000">
        <a:off x="1514475" y="2262981"/>
        <a:ext cx="1009650" cy="1009650"/>
      </dsp:txXfrm>
    </dsp:sp>
    <dsp:sp modelId="{21BCC97B-4BF8-4802-8C3E-B997106852EC}">
      <dsp:nvSpPr>
        <dsp:cNvPr id="0" name=""/>
        <dsp:cNvSpPr/>
      </dsp:nvSpPr>
      <dsp:spPr>
        <a:xfrm>
          <a:off x="2019300" y="2262981"/>
          <a:ext cx="2019300" cy="2019300"/>
        </a:xfrm>
        <a:prstGeom prst="triangl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Objects</a:t>
          </a:r>
          <a:endParaRPr lang="en-US" sz="1600" b="1" kern="1200" dirty="0">
            <a:latin typeface="Calibri" pitchFamily="34" charset="0"/>
          </a:endParaRPr>
        </a:p>
      </dsp:txBody>
      <dsp:txXfrm>
        <a:off x="2524125" y="3272631"/>
        <a:ext cx="1009650" cy="10096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1B3B2-8C5E-4BB6-8D29-D6EFF114FE15}">
      <dsp:nvSpPr>
        <dsp:cNvPr id="0" name=""/>
        <dsp:cNvSpPr/>
      </dsp:nvSpPr>
      <dsp:spPr>
        <a:xfrm>
          <a:off x="1009650" y="243681"/>
          <a:ext cx="2019300" cy="2019300"/>
        </a:xfrm>
        <a:prstGeom prst="triangl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Code</a:t>
          </a:r>
          <a:endParaRPr lang="en-US" sz="1600" b="1" kern="1200" dirty="0">
            <a:latin typeface="Calibri" pitchFamily="34" charset="0"/>
          </a:endParaRPr>
        </a:p>
      </dsp:txBody>
      <dsp:txXfrm>
        <a:off x="1514475" y="1253331"/>
        <a:ext cx="1009650" cy="1009650"/>
      </dsp:txXfrm>
    </dsp:sp>
    <dsp:sp modelId="{FA4A94C6-DCB1-42AD-B014-9CC8B26AD652}">
      <dsp:nvSpPr>
        <dsp:cNvPr id="0" name=""/>
        <dsp:cNvSpPr/>
      </dsp:nvSpPr>
      <dsp:spPr>
        <a:xfrm>
          <a:off x="0" y="22629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Events</a:t>
          </a:r>
          <a:endParaRPr lang="en-US" sz="1600" b="1" kern="1200" dirty="0">
            <a:latin typeface="Calibri" pitchFamily="34" charset="0"/>
          </a:endParaRPr>
        </a:p>
      </dsp:txBody>
      <dsp:txXfrm>
        <a:off x="504825" y="3272631"/>
        <a:ext cx="1009650" cy="1009650"/>
      </dsp:txXfrm>
    </dsp:sp>
    <dsp:sp modelId="{D1E9F965-7B66-45AF-873B-4F676E603A7D}">
      <dsp:nvSpPr>
        <dsp:cNvPr id="0" name=""/>
        <dsp:cNvSpPr/>
      </dsp:nvSpPr>
      <dsp:spPr>
        <a:xfrm rot="10800000">
          <a:off x="1009650" y="22629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libri" pitchFamily="34" charset="0"/>
            </a:rPr>
            <a:t>JavaScript</a:t>
          </a:r>
          <a:endParaRPr lang="en-US" sz="1600" b="1" kern="1200" dirty="0">
            <a:latin typeface="Calibri" pitchFamily="34" charset="0"/>
          </a:endParaRPr>
        </a:p>
      </dsp:txBody>
      <dsp:txXfrm rot="10800000">
        <a:off x="1514475" y="2262981"/>
        <a:ext cx="1009650" cy="1009650"/>
      </dsp:txXfrm>
    </dsp:sp>
    <dsp:sp modelId="{21BCC97B-4BF8-4802-8C3E-B997106852EC}">
      <dsp:nvSpPr>
        <dsp:cNvPr id="0" name=""/>
        <dsp:cNvSpPr/>
      </dsp:nvSpPr>
      <dsp:spPr>
        <a:xfrm>
          <a:off x="2019300" y="22629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Objects</a:t>
          </a:r>
          <a:endParaRPr lang="en-US" sz="1600" b="1" kern="1200" dirty="0">
            <a:latin typeface="Calibri" pitchFamily="34" charset="0"/>
          </a:endParaRPr>
        </a:p>
      </dsp:txBody>
      <dsp:txXfrm>
        <a:off x="2524125" y="3272631"/>
        <a:ext cx="1009650" cy="10096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1B3B2-8C5E-4BB6-8D29-D6EFF114FE15}">
      <dsp:nvSpPr>
        <dsp:cNvPr id="0" name=""/>
        <dsp:cNvSpPr/>
      </dsp:nvSpPr>
      <dsp:spPr>
        <a:xfrm>
          <a:off x="1009650" y="2436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Code</a:t>
          </a:r>
          <a:endParaRPr lang="en-US" sz="1600" b="1" kern="1200" dirty="0">
            <a:latin typeface="Calibri" pitchFamily="34" charset="0"/>
          </a:endParaRPr>
        </a:p>
      </dsp:txBody>
      <dsp:txXfrm>
        <a:off x="1514475" y="1253331"/>
        <a:ext cx="1009650" cy="1009650"/>
      </dsp:txXfrm>
    </dsp:sp>
    <dsp:sp modelId="{FA4A94C6-DCB1-42AD-B014-9CC8B26AD652}">
      <dsp:nvSpPr>
        <dsp:cNvPr id="0" name=""/>
        <dsp:cNvSpPr/>
      </dsp:nvSpPr>
      <dsp:spPr>
        <a:xfrm>
          <a:off x="0" y="22629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Events</a:t>
          </a:r>
          <a:endParaRPr lang="en-US" sz="1600" b="1" kern="1200" dirty="0">
            <a:latin typeface="Calibri" pitchFamily="34" charset="0"/>
          </a:endParaRPr>
        </a:p>
      </dsp:txBody>
      <dsp:txXfrm>
        <a:off x="504825" y="3272631"/>
        <a:ext cx="1009650" cy="1009650"/>
      </dsp:txXfrm>
    </dsp:sp>
    <dsp:sp modelId="{D1E9F965-7B66-45AF-873B-4F676E603A7D}">
      <dsp:nvSpPr>
        <dsp:cNvPr id="0" name=""/>
        <dsp:cNvSpPr/>
      </dsp:nvSpPr>
      <dsp:spPr>
        <a:xfrm rot="10800000">
          <a:off x="1009650" y="22629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libri" pitchFamily="34" charset="0"/>
            </a:rPr>
            <a:t>JavaScript</a:t>
          </a:r>
          <a:endParaRPr lang="en-US" sz="1600" b="1" kern="1200" dirty="0">
            <a:latin typeface="Calibri" pitchFamily="34" charset="0"/>
          </a:endParaRPr>
        </a:p>
      </dsp:txBody>
      <dsp:txXfrm rot="10800000">
        <a:off x="1514475" y="2262981"/>
        <a:ext cx="1009650" cy="1009650"/>
      </dsp:txXfrm>
    </dsp:sp>
    <dsp:sp modelId="{21BCC97B-4BF8-4802-8C3E-B997106852EC}">
      <dsp:nvSpPr>
        <dsp:cNvPr id="0" name=""/>
        <dsp:cNvSpPr/>
      </dsp:nvSpPr>
      <dsp:spPr>
        <a:xfrm>
          <a:off x="2019300" y="2262981"/>
          <a:ext cx="2019300" cy="2019300"/>
        </a:xfrm>
        <a:prstGeom prst="triangl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Objects</a:t>
          </a:r>
          <a:endParaRPr lang="en-US" sz="1600" b="1" kern="1200" dirty="0">
            <a:latin typeface="Calibri" pitchFamily="34" charset="0"/>
          </a:endParaRPr>
        </a:p>
      </dsp:txBody>
      <dsp:txXfrm>
        <a:off x="2524125" y="3272631"/>
        <a:ext cx="1009650" cy="10096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1B3B2-8C5E-4BB6-8D29-D6EFF114FE15}">
      <dsp:nvSpPr>
        <dsp:cNvPr id="0" name=""/>
        <dsp:cNvSpPr/>
      </dsp:nvSpPr>
      <dsp:spPr>
        <a:xfrm>
          <a:off x="1009650" y="2436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Code</a:t>
          </a:r>
          <a:endParaRPr lang="en-US" sz="1600" b="1" kern="1200" dirty="0">
            <a:latin typeface="Calibri" pitchFamily="34" charset="0"/>
          </a:endParaRPr>
        </a:p>
      </dsp:txBody>
      <dsp:txXfrm>
        <a:off x="1514475" y="1253331"/>
        <a:ext cx="1009650" cy="1009650"/>
      </dsp:txXfrm>
    </dsp:sp>
    <dsp:sp modelId="{FA4A94C6-DCB1-42AD-B014-9CC8B26AD652}">
      <dsp:nvSpPr>
        <dsp:cNvPr id="0" name=""/>
        <dsp:cNvSpPr/>
      </dsp:nvSpPr>
      <dsp:spPr>
        <a:xfrm>
          <a:off x="0" y="2262981"/>
          <a:ext cx="2019300" cy="2019300"/>
        </a:xfrm>
        <a:prstGeom prst="triangl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Events</a:t>
          </a:r>
          <a:endParaRPr lang="en-US" sz="1600" b="1" kern="1200" dirty="0">
            <a:latin typeface="Calibri" pitchFamily="34" charset="0"/>
          </a:endParaRPr>
        </a:p>
      </dsp:txBody>
      <dsp:txXfrm>
        <a:off x="504825" y="3272631"/>
        <a:ext cx="1009650" cy="1009650"/>
      </dsp:txXfrm>
    </dsp:sp>
    <dsp:sp modelId="{D1E9F965-7B66-45AF-873B-4F676E603A7D}">
      <dsp:nvSpPr>
        <dsp:cNvPr id="0" name=""/>
        <dsp:cNvSpPr/>
      </dsp:nvSpPr>
      <dsp:spPr>
        <a:xfrm rot="10800000">
          <a:off x="1009650" y="22629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libri" pitchFamily="34" charset="0"/>
            </a:rPr>
            <a:t>JavaScript</a:t>
          </a:r>
          <a:endParaRPr lang="en-US" sz="1600" b="1" kern="1200" dirty="0">
            <a:latin typeface="Calibri" pitchFamily="34" charset="0"/>
          </a:endParaRPr>
        </a:p>
      </dsp:txBody>
      <dsp:txXfrm rot="10800000">
        <a:off x="1514475" y="2262981"/>
        <a:ext cx="1009650" cy="1009650"/>
      </dsp:txXfrm>
    </dsp:sp>
    <dsp:sp modelId="{21BCC97B-4BF8-4802-8C3E-B997106852EC}">
      <dsp:nvSpPr>
        <dsp:cNvPr id="0" name=""/>
        <dsp:cNvSpPr/>
      </dsp:nvSpPr>
      <dsp:spPr>
        <a:xfrm>
          <a:off x="2019300" y="2262981"/>
          <a:ext cx="2019300" cy="2019300"/>
        </a:xfrm>
        <a:prstGeom prst="triangle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Calibri" pitchFamily="34" charset="0"/>
            </a:rPr>
            <a:t>Objects</a:t>
          </a:r>
          <a:endParaRPr lang="en-US" sz="1600" b="1" kern="1200" dirty="0">
            <a:latin typeface="Calibri" pitchFamily="34" charset="0"/>
          </a:endParaRPr>
        </a:p>
      </dsp:txBody>
      <dsp:txXfrm>
        <a:off x="2524125" y="3272631"/>
        <a:ext cx="1009650" cy="10096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FB8A3BA-AFC2-4014-9FB7-174E65A971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09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5790"/>
            <a:ext cx="548640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ADF0347-CBE3-4D8F-A542-4DBB2CF6F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024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84613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CCD3A16-BC30-406F-B59F-9783697336B1}" type="slidenum">
              <a:rPr lang="en-US" sz="1200"/>
              <a:pPr algn="r"/>
              <a:t>3</a:t>
            </a:fld>
            <a:endParaRPr lang="en-US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01F708-15F2-4E15-929E-CCD77535BDF5}" type="slidenum">
              <a:rPr lang="en-US" smtClean="0">
                <a:cs typeface="Arial" charset="0"/>
              </a:rPr>
              <a:pPr/>
              <a:t>4</a:t>
            </a:fld>
            <a:endParaRPr lang="en-US" smtClean="0">
              <a:cs typeface="Arial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 txBox="1">
            <a:spLocks noGrp="1" noChangeArrowheads="1"/>
          </p:cNvSpPr>
          <p:nvPr/>
        </p:nvSpPr>
        <p:spPr bwMode="auto">
          <a:xfrm>
            <a:off x="3884613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9FBF939-7A71-4106-B68C-07E8EE44BFC1}" type="slidenum">
              <a:rPr lang="en-US" sz="1200"/>
              <a:pPr algn="r"/>
              <a:t>6</a:t>
            </a:fld>
            <a:endParaRPr lang="en-US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24105A-BA96-4700-A6FC-DAB7C413FDE6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24105A-BA96-4700-A6FC-DAB7C413FDE6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24105A-BA96-4700-A6FC-DAB7C413FDE6}" type="slidenum">
              <a:rPr lang="en-US" smtClean="0">
                <a:cs typeface="Arial" charset="0"/>
              </a:rPr>
              <a:pPr/>
              <a:t>19</a:t>
            </a:fld>
            <a:endParaRPr lang="en-US" smtClean="0"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24105A-BA96-4700-A6FC-DAB7C413FDE6}" type="slidenum">
              <a:rPr lang="en-US" smtClean="0">
                <a:cs typeface="Arial" charset="0"/>
              </a:rPr>
              <a:pPr/>
              <a:t>29</a:t>
            </a:fld>
            <a:endParaRPr lang="en-US" smtClean="0"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7FB55D-4768-4B68-B41A-68D14AB8F5D6}" type="slidenum">
              <a:rPr lang="en-US" smtClean="0">
                <a:cs typeface="Arial" charset="0"/>
              </a:rPr>
              <a:pPr/>
              <a:t>41</a:t>
            </a:fld>
            <a:endParaRPr lang="en-US" smtClean="0">
              <a:cs typeface="Arial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FAABD-EEFB-4F02-85A1-B9D1C93A794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620F5-1CE2-430D-A8A6-3A9867982AB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F7B59-CD00-4B79-8D9A-EF1FC67CF8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620000" y="0"/>
            <a:ext cx="1371600" cy="1219200"/>
            <a:chOff x="6934200" y="0"/>
            <a:chExt cx="1976499" cy="1905000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848600" y="304800"/>
              <a:ext cx="1062099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1" name="Picture 2" descr="C:\Users\zorn\AppData\Local\Microsoft\Windows\Temporary Internet Files\Content.IE5\BUV5ZI58\MCj04370940000[1]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934200" y="0"/>
              <a:ext cx="1828800" cy="18288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438400" y="6400799"/>
            <a:ext cx="4191000" cy="3206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AAFDD-A88A-465B-924B-9E760F73BDF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514600" y="6245225"/>
            <a:ext cx="4114800" cy="476250"/>
          </a:xfrm>
          <a:ln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ED40B-AA69-4C4E-B4FB-47EAD6A455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43440-1575-47DF-8852-2D58A64067B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34B47-05F3-40AA-81F3-B66CDAE8F2B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B3D90-FA25-488F-BE79-E80ED9B5303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557D4-3EC2-4171-BDA7-4F7130BDE90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EC147-71A1-40B5-A023-9F25E53421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1E889-B04A-415D-B8D7-B9277C43624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461302"/>
            <a:ext cx="4191000" cy="244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JSMeter: Characterizing JS Web Apps</a:t>
            </a:r>
            <a:endParaRPr lang="en-US" dirty="0"/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FCAD31C5-E125-42EC-B229-C595F514FB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248400"/>
            <a:ext cx="1371600" cy="391581"/>
          </a:xfrm>
          <a:prstGeom prst="rect">
            <a:avLst/>
          </a:prstGeom>
        </p:spPr>
      </p:pic>
      <p:pic>
        <p:nvPicPr>
          <p:cNvPr id="7" name="Picture 6" descr="risemain.png"/>
          <p:cNvPicPr>
            <a:picLocks noChangeAspect="1"/>
          </p:cNvPicPr>
          <p:nvPr userDrawn="1"/>
        </p:nvPicPr>
        <p:blipFill>
          <a:blip r:embed="rId17" cstate="print"/>
          <a:stretch>
            <a:fillRect/>
          </a:stretch>
        </p:blipFill>
        <p:spPr>
          <a:xfrm>
            <a:off x="152400" y="125242"/>
            <a:ext cx="798212" cy="29933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itchFamily="34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5.jpeg"/><Relationship Id="rId4" Type="http://schemas.openxmlformats.org/officeDocument/2006/relationships/image" Target="../media/image8.jpe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channel9.msdn.com/shows/Going+Deep/E2E-Research-Perspectives-on-JavaScript-with-Erik-Meijer-Ben-Zorn-and-Ben-Livshits/" TargetMode="External"/><Relationship Id="rId2" Type="http://schemas.openxmlformats.org/officeDocument/2006/relationships/hyperlink" Target="http://research.microsoft.com/en-us/projects/jsmete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research.microsoft.com/apps/pubs/?id=115687" TargetMode="Externa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gif"/><Relationship Id="rId3" Type="http://schemas.openxmlformats.org/officeDocument/2006/relationships/image" Target="../media/image11.pn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11" Type="http://schemas.openxmlformats.org/officeDocument/2006/relationships/image" Target="../media/image19.jpe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image" Target="../media/image20.jpe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Relationship Id="rId9" Type="http://schemas.openxmlformats.org/officeDocument/2006/relationships/image" Target="../media/image26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1905000" y="3124200"/>
            <a:ext cx="5410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Calibri" pitchFamily="34" charset="0"/>
              </a:rPr>
              <a:t>Paruj</a:t>
            </a:r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Calibri" pitchFamily="34" charset="0"/>
              </a:rPr>
              <a:t>Ratanaworabhan</a:t>
            </a:r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  <a:t/>
            </a:r>
            <a:b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</a:br>
            <a:r>
              <a:rPr lang="en-US" dirty="0" err="1" smtClean="0">
                <a:solidFill>
                  <a:schemeClr val="accent2"/>
                </a:solidFill>
                <a:latin typeface="Calibri" pitchFamily="34" charset="0"/>
              </a:rPr>
              <a:t>Kasetsart</a:t>
            </a:r>
            <a:r>
              <a:rPr lang="en-US" dirty="0">
                <a:solidFill>
                  <a:schemeClr val="accent2"/>
                </a:solidFill>
                <a:latin typeface="Calibri" pitchFamily="34" charset="0"/>
              </a:rPr>
              <a:t> University, </a:t>
            </a:r>
            <a:r>
              <a:rPr lang="en-US" dirty="0" smtClean="0">
                <a:solidFill>
                  <a:schemeClr val="accent2"/>
                </a:solidFill>
                <a:latin typeface="Calibri" pitchFamily="34" charset="0"/>
              </a:rPr>
              <a:t>Thailand</a:t>
            </a:r>
            <a:br>
              <a:rPr lang="en-US" dirty="0" smtClean="0">
                <a:solidFill>
                  <a:schemeClr val="accent2"/>
                </a:solidFill>
                <a:latin typeface="Calibri" pitchFamily="34" charset="0"/>
              </a:rPr>
            </a:br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  <a:t/>
            </a:r>
            <a:b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</a:br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  <a:t>Ben </a:t>
            </a:r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  <a:t>Livshits </a:t>
            </a:r>
            <a:r>
              <a:rPr lang="en-US" sz="2800" dirty="0">
                <a:solidFill>
                  <a:schemeClr val="accent2"/>
                </a:solidFill>
                <a:latin typeface="Calibri" pitchFamily="34" charset="0"/>
              </a:rPr>
              <a:t>and Ben </a:t>
            </a:r>
            <a: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  <a:t>Zorn</a:t>
            </a:r>
            <a:br>
              <a:rPr lang="en-US" sz="2800" dirty="0" smtClean="0">
                <a:solidFill>
                  <a:schemeClr val="accent2"/>
                </a:solidFill>
                <a:latin typeface="Calibri" pitchFamily="34" charset="0"/>
              </a:rPr>
            </a:br>
            <a:r>
              <a:rPr lang="en-US" dirty="0" smtClean="0">
                <a:solidFill>
                  <a:schemeClr val="accent2"/>
                </a:solidFill>
                <a:latin typeface="Calibri" pitchFamily="34" charset="0"/>
              </a:rPr>
              <a:t>Microsoft Research, Redmond</a:t>
            </a:r>
            <a:r>
              <a:rPr lang="en-US" sz="2800" dirty="0">
                <a:solidFill>
                  <a:schemeClr val="accent2"/>
                </a:solidFill>
                <a:latin typeface="Calibri" pitchFamily="34" charset="0"/>
              </a:rPr>
              <a:t/>
            </a:r>
            <a:br>
              <a:rPr lang="en-US" sz="2800" dirty="0">
                <a:solidFill>
                  <a:schemeClr val="accent2"/>
                </a:solidFill>
                <a:latin typeface="Calibri" pitchFamily="34" charset="0"/>
              </a:rPr>
            </a:br>
            <a:endParaRPr lang="en-US" sz="2800" dirty="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" y="1524000"/>
            <a:ext cx="8915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3600" b="1" dirty="0" err="1" smtClean="0">
                <a:solidFill>
                  <a:schemeClr val="tx2"/>
                </a:solidFill>
                <a:latin typeface="Calibri" pitchFamily="34" charset="0"/>
              </a:rPr>
              <a:t>JSMeter</a:t>
            </a:r>
            <a:r>
              <a:rPr lang="en-US" sz="3600" b="1" dirty="0" smtClean="0">
                <a:solidFill>
                  <a:schemeClr val="tx2"/>
                </a:solidFill>
                <a:latin typeface="Calibri" pitchFamily="34" charset="0"/>
              </a:rPr>
              <a:t>: Characterizing the Behavior of </a:t>
            </a:r>
          </a:p>
          <a:p>
            <a:pPr algn="ctr" eaLnBrk="0" hangingPunct="0"/>
            <a:r>
              <a:rPr lang="en-US" sz="3600" b="1" dirty="0" smtClean="0">
                <a:solidFill>
                  <a:schemeClr val="tx2"/>
                </a:solidFill>
                <a:latin typeface="Calibri" pitchFamily="34" charset="0"/>
              </a:rPr>
              <a:t>JavaScript Web Applications</a:t>
            </a:r>
            <a:endParaRPr lang="en-US" sz="36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09AAFDD-A88A-465B-924B-9E760F73BDFC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14400" y="5410200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130000"/>
              </a:lnSpc>
            </a:pPr>
            <a:r>
              <a:rPr lang="en-US" sz="2000" dirty="0" smtClean="0">
                <a:solidFill>
                  <a:schemeClr val="accent2"/>
                </a:solidFill>
                <a:latin typeface="Calibri" pitchFamily="34" charset="0"/>
              </a:rPr>
              <a:t>in </a:t>
            </a:r>
            <a:r>
              <a:rPr lang="en-US" sz="2000" dirty="0" smtClean="0">
                <a:solidFill>
                  <a:schemeClr val="accent2"/>
                </a:solidFill>
                <a:latin typeface="Calibri" pitchFamily="34" charset="0"/>
              </a:rPr>
              <a:t>collaboration with</a:t>
            </a:r>
          </a:p>
          <a:p>
            <a:pPr algn="ctr" eaLnBrk="0" hangingPunct="0">
              <a:lnSpc>
                <a:spcPct val="130000"/>
              </a:lnSpc>
            </a:pPr>
            <a:r>
              <a:rPr lang="en-US" sz="2000" dirty="0" smtClean="0">
                <a:solidFill>
                  <a:schemeClr val="accent2"/>
                </a:solidFill>
                <a:latin typeface="Calibri" pitchFamily="34" charset="0"/>
              </a:rPr>
              <a:t>David Simmons, Corneliu Barsan, and Allen Wirfs-Brock</a:t>
            </a:r>
          </a:p>
        </p:txBody>
      </p:sp>
      <p:pic>
        <p:nvPicPr>
          <p:cNvPr id="37890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  <p:pic>
        <p:nvPicPr>
          <p:cNvPr id="7" name="Picture 2" descr="C:\Users\zorn\AppData\Local\Microsoft\Windows\Temporary Internet Files\Content.Outlook\QIYUKR50\rise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8054" y="228600"/>
            <a:ext cx="3767546" cy="760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Bytes of JavaScript Source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E34B47-05F3-40AA-81F3-B66CDAE8F2B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10" name="Chart 9"/>
          <p:cNvGraphicFramePr/>
          <p:nvPr/>
        </p:nvGraphicFramePr>
        <p:xfrm>
          <a:off x="685800" y="1143000"/>
          <a:ext cx="77724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09800" y="6396335"/>
            <a:ext cx="5189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V8           </a:t>
            </a:r>
            <a:r>
              <a:rPr lang="en-US" dirty="0" err="1" smtClean="0"/>
              <a:t>SunSpider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Code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</a:t>
            </a:r>
            <a:r>
              <a:rPr lang="en-US" sz="1600" dirty="0" err="1" smtClean="0">
                <a:solidFill>
                  <a:schemeClr val="bg2"/>
                </a:solidFill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 of </a:t>
            </a:r>
            <a:r>
              <a:rPr lang="en-US" dirty="0" err="1" smtClean="0"/>
              <a:t>Bytecode</a:t>
            </a:r>
            <a:r>
              <a:rPr lang="en-US" dirty="0" smtClean="0"/>
              <a:t> / Source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609600" y="1066800"/>
          <a:ext cx="79248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81200" y="6396335"/>
            <a:ext cx="60388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    V8                 </a:t>
            </a:r>
            <a:r>
              <a:rPr lang="en-US" dirty="0" err="1" smtClean="0"/>
              <a:t>SunSpider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Code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</a:t>
            </a:r>
            <a:r>
              <a:rPr lang="en-US" sz="1600" dirty="0" err="1" smtClean="0">
                <a:solidFill>
                  <a:schemeClr val="bg2"/>
                </a:solidFill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Unique Functions Executed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609600" y="1371601"/>
          <a:ext cx="79248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09800" y="6248400"/>
            <a:ext cx="52742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V8            </a:t>
            </a:r>
            <a:r>
              <a:rPr lang="en-US" dirty="0" err="1" smtClean="0"/>
              <a:t>SunSpider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Code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</a:t>
            </a:r>
            <a:r>
              <a:rPr lang="en-US" sz="1600" dirty="0" err="1" smtClean="0">
                <a:solidFill>
                  <a:schemeClr val="bg2"/>
                </a:solidFill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</a:t>
            </a:r>
            <a:r>
              <a:rPr lang="en-US" dirty="0" err="1" smtClean="0"/>
              <a:t>Bytecodes</a:t>
            </a:r>
            <a:r>
              <a:rPr lang="en-US" dirty="0" smtClean="0"/>
              <a:t> Executed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066800" y="1219200"/>
          <a:ext cx="7086600" cy="5105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67200" y="1170801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90395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6172200"/>
            <a:ext cx="5444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  V8          </a:t>
            </a:r>
            <a:r>
              <a:rPr lang="en-US" dirty="0" err="1" smtClean="0"/>
              <a:t>SunSpider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Code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</a:t>
            </a:r>
            <a:r>
              <a:rPr lang="en-US" sz="1600" dirty="0" err="1" smtClean="0">
                <a:solidFill>
                  <a:schemeClr val="bg2"/>
                </a:solidFill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Function Calls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609600" y="1143000"/>
          <a:ext cx="73152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09800" y="6396335"/>
            <a:ext cx="5614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  V8              </a:t>
            </a:r>
            <a:r>
              <a:rPr lang="en-US" dirty="0" err="1" smtClean="0"/>
              <a:t>SunSpider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Code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</a:t>
            </a:r>
            <a:r>
              <a:rPr lang="en-US" sz="1600" dirty="0" err="1" smtClean="0">
                <a:solidFill>
                  <a:schemeClr val="bg2"/>
                </a:solidFill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Bytecodes</a:t>
            </a:r>
            <a:r>
              <a:rPr lang="en-US" dirty="0" smtClean="0"/>
              <a:t> / Call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762000" y="1219200"/>
          <a:ext cx="76962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733800" y="1219200"/>
            <a:ext cx="3200400" cy="2308324"/>
          </a:xfrm>
          <a:prstGeom prst="wedgeRectCallout">
            <a:avLst>
              <a:gd name="adj1" fmla="val -74540"/>
              <a:gd name="adj2" fmla="val 36092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function(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a,b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) {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 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var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=0,elem,pos=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a.length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;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 if(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D.browser.msie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) {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     while(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elem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=b[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++])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        if(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elem.nodeType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!=8)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              a[pos++]=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elem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;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 }  else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         while(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elem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=b[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++])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              a[pos++]=</a:t>
            </a:r>
            <a:r>
              <a:rPr lang="en-US" sz="1200" b="1" dirty="0" err="1" smtClean="0">
                <a:latin typeface="Consolas" pitchFamily="49" charset="0"/>
                <a:cs typeface="Consolas" pitchFamily="49" charset="0"/>
              </a:rPr>
              <a:t>elem</a:t>
            </a: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;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    return a</a:t>
            </a:r>
            <a:br>
              <a:rPr lang="en-US" sz="1200" b="1" dirty="0" smtClean="0">
                <a:latin typeface="Consolas" pitchFamily="49" charset="0"/>
                <a:cs typeface="Consolas" pitchFamily="49" charset="0"/>
              </a:rPr>
            </a:b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}</a:t>
            </a:r>
            <a:endParaRPr lang="en-US" sz="1200" dirty="0" smtClean="0">
              <a:latin typeface="Consolas" pitchFamily="49" charset="0"/>
              <a:cs typeface="Consolas" pitchFamily="49" charset="0"/>
            </a:endParaRPr>
          </a:p>
          <a:p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9800" y="6396335"/>
            <a:ext cx="5359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 V8            </a:t>
            </a:r>
            <a:r>
              <a:rPr lang="en-US" dirty="0" err="1" smtClean="0"/>
              <a:t>SunSpider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Code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</a:t>
            </a:r>
            <a:r>
              <a:rPr lang="en-US" sz="1600" dirty="0" err="1" smtClean="0">
                <a:solidFill>
                  <a:schemeClr val="bg2"/>
                </a:solidFill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 of Code Executed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838200" y="1219200"/>
          <a:ext cx="70104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7400" y="2209800"/>
            <a:ext cx="1947969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Most code</a:t>
            </a:r>
            <a:br>
              <a:rPr lang="en-US" dirty="0" smtClean="0"/>
            </a:br>
            <a:r>
              <a:rPr lang="en-US" dirty="0" smtClean="0"/>
              <a:t>not executed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9800" y="6248400"/>
            <a:ext cx="5104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 V8       </a:t>
            </a:r>
            <a:r>
              <a:rPr lang="en-US" dirty="0" err="1" smtClean="0"/>
              <a:t>SunSpider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Code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</a:t>
            </a:r>
            <a:r>
              <a:rPr lang="en-US" sz="1600" dirty="0" err="1" smtClean="0">
                <a:solidFill>
                  <a:schemeClr val="bg2"/>
                </a:solidFill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Hot Function Distribution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1046" name="Picture 22" descr="C:\Users\zorn\pmax\main\ndure\jsmeter\talk\Jan2010\plots\RealsitesHotFuncDist_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33600"/>
            <a:ext cx="4673600" cy="3505200"/>
          </a:xfrm>
          <a:prstGeom prst="rect">
            <a:avLst/>
          </a:prstGeom>
          <a:noFill/>
        </p:spPr>
      </p:pic>
      <p:pic>
        <p:nvPicPr>
          <p:cNvPr id="1047" name="Picture 23" descr="C:\Users\zorn\pmax\main\ndure\jsmeter\talk\Jan2010\plots\V8HotFuncDist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2133600"/>
            <a:ext cx="4648200" cy="348615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295400" y="5715000"/>
            <a:ext cx="1758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Real Sites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15000" y="5715000"/>
            <a:ext cx="23583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V8 Benchmarks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00600" y="1752600"/>
            <a:ext cx="4145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80% of time in &lt; 10 functions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" y="1752600"/>
            <a:ext cx="42322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80% of time in 100+ functions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609600" y="3115574"/>
            <a:ext cx="152400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5105400" y="3106948"/>
            <a:ext cx="152400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2209800" y="289560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80%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6553200" y="2895600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80%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Code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</a:t>
            </a:r>
            <a:r>
              <a:rPr lang="en-US" sz="1600" dirty="0" err="1" smtClean="0">
                <a:solidFill>
                  <a:schemeClr val="bg2"/>
                </a:solidFill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zorn\pmax\main\ndure\jsmeter\talk\Jan2010\plots\PCA4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066800"/>
            <a:ext cx="6910228" cy="5181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Opcode</a:t>
            </a:r>
            <a:r>
              <a:rPr lang="en-US" dirty="0" smtClean="0"/>
              <a:t> Distribution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76400" y="6096000"/>
            <a:ext cx="647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Green = </a:t>
            </a:r>
            <a:r>
              <a:rPr lang="en-US" sz="2000" dirty="0" err="1" smtClean="0"/>
              <a:t>SunSpider</a:t>
            </a:r>
            <a:r>
              <a:rPr lang="en-US" sz="2000" dirty="0" smtClean="0"/>
              <a:t> | Blue= Real Web Apps | Red = V8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 bwMode="auto">
          <a:xfrm>
            <a:off x="4038600" y="2667000"/>
            <a:ext cx="1752600" cy="13716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38800" y="4267200"/>
            <a:ext cx="1589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Apps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 bwMode="auto">
          <a:xfrm>
            <a:off x="6934200" y="1295400"/>
            <a:ext cx="762000" cy="4572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181600" y="5257800"/>
            <a:ext cx="762000" cy="4572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rot="16200000" flipV="1">
            <a:off x="5295900" y="4000500"/>
            <a:ext cx="533400" cy="3048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7467600" y="342900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Outliers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4" idx="0"/>
            <a:endCxn id="9" idx="4"/>
          </p:cNvCxnSpPr>
          <p:nvPr/>
        </p:nvCxnSpPr>
        <p:spPr bwMode="auto">
          <a:xfrm rot="16200000" flipV="1">
            <a:off x="6864664" y="2203136"/>
            <a:ext cx="1676400" cy="77532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rot="10800000" flipV="1">
            <a:off x="5943600" y="3962400"/>
            <a:ext cx="2133600" cy="13716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alibri" pitchFamily="34" charset="0"/>
              </a:rPr>
              <a:t>Code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</a:t>
            </a:r>
            <a:r>
              <a:rPr lang="en-US" sz="1600" dirty="0" err="1" smtClean="0">
                <a:solidFill>
                  <a:schemeClr val="bg2"/>
                </a:solidFill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a typeface="宋体" pitchFamily="2" charset="-122"/>
              </a:rPr>
              <a:t>Object Allocation Behavior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25146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38800" y="2286000"/>
            <a:ext cx="3276600" cy="2053005"/>
          </a:xfrm>
          <a:prstGeom prst="wedgeRectCallout">
            <a:avLst>
              <a:gd name="adj1" fmla="val -54263"/>
              <a:gd name="adj2" fmla="val 75020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Allocation by types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Lifetime distribution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Live heap composition</a:t>
            </a: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Word: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0865EC70-68FD-42A9-A7BD-2B390ED15674}" type="slidenum">
              <a:rPr lang="en-US" sz="140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pPr algn="r"/>
              <a:t>2</a:t>
            </a:fld>
            <a:endParaRPr lang="en-US" sz="1400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2697540"/>
            <a:ext cx="6248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/>
              <a:t>JavaScript</a:t>
            </a:r>
            <a:endParaRPr lang="en-US" sz="9600" dirty="0"/>
          </a:p>
        </p:txBody>
      </p:sp>
      <p:sp>
        <p:nvSpPr>
          <p:cNvPr id="5" name="TextBox 4"/>
          <p:cNvSpPr txBox="1"/>
          <p:nvPr/>
        </p:nvSpPr>
        <p:spPr>
          <a:xfrm>
            <a:off x="237345" y="1371600"/>
            <a:ext cx="5858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Standard for scripting web applications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495800" y="2219980"/>
            <a:ext cx="4266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Fast JITs widely available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5334000"/>
            <a:ext cx="3862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Support in every browser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621275" y="4379893"/>
            <a:ext cx="35346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Lots of code  present </a:t>
            </a:r>
          </a:p>
          <a:p>
            <a:r>
              <a:rPr lang="en-US" sz="2800" dirty="0" smtClean="0"/>
              <a:t>in all major web sites</a:t>
            </a:r>
            <a:endParaRPr lang="en-US" sz="2800" dirty="0"/>
          </a:p>
        </p:txBody>
      </p:sp>
      <p:pic>
        <p:nvPicPr>
          <p:cNvPr id="9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201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Bytes Allocated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E34B47-05F3-40AA-81F3-B66CDAE8F2B0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914400" y="990600"/>
          <a:ext cx="7162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133600" y="6096000"/>
            <a:ext cx="5614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    V8            </a:t>
            </a:r>
            <a:r>
              <a:rPr lang="en-US" dirty="0" err="1" smtClean="0"/>
              <a:t>SunSpider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</a:t>
            </a:r>
            <a:r>
              <a:rPr lang="en-US" sz="1600" dirty="0" err="1" smtClean="0"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Data by Type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914400" y="1143000"/>
          <a:ext cx="7772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05000" y="6019800"/>
            <a:ext cx="5614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    V8            </a:t>
            </a:r>
            <a:r>
              <a:rPr lang="en-US" dirty="0" err="1" smtClean="0"/>
              <a:t>SunSpider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7522025" y="2286000"/>
            <a:ext cx="1012375" cy="2590800"/>
            <a:chOff x="7522025" y="2286000"/>
            <a:chExt cx="1012375" cy="2590800"/>
          </a:xfrm>
        </p:grpSpPr>
        <p:sp>
          <p:nvSpPr>
            <p:cNvPr id="8" name="Oval 7"/>
            <p:cNvSpPr/>
            <p:nvPr/>
          </p:nvSpPr>
          <p:spPr bwMode="auto">
            <a:xfrm>
              <a:off x="7543800" y="2286000"/>
              <a:ext cx="990600" cy="228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7543800" y="4114800"/>
              <a:ext cx="990600" cy="228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7522025" y="4367150"/>
              <a:ext cx="990600" cy="228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7543800" y="4648200"/>
              <a:ext cx="990600" cy="228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495800" y="1219200"/>
            <a:ext cx="2819400" cy="4876800"/>
            <a:chOff x="4876800" y="1090550"/>
            <a:chExt cx="2819400" cy="500545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4876800" y="1090550"/>
              <a:ext cx="762000" cy="500545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7315200" y="1090550"/>
              <a:ext cx="381000" cy="495300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28600" y="2362200"/>
            <a:ext cx="3429002" cy="3726597"/>
            <a:chOff x="228600" y="2362200"/>
            <a:chExt cx="3429002" cy="3726597"/>
          </a:xfrm>
        </p:grpSpPr>
        <p:sp>
          <p:nvSpPr>
            <p:cNvPr id="17" name="TextBox 16"/>
            <p:cNvSpPr txBox="1"/>
            <p:nvPr/>
          </p:nvSpPr>
          <p:spPr>
            <a:xfrm>
              <a:off x="228600" y="5257800"/>
              <a:ext cx="234070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Many functions</a:t>
              </a:r>
            </a:p>
            <a:p>
              <a:r>
                <a:rPr lang="en-US" dirty="0" smtClean="0"/>
                <a:t>Rest are strings</a:t>
              </a:r>
              <a:endParaRPr lang="en-US" dirty="0"/>
            </a:p>
          </p:txBody>
        </p:sp>
        <p:cxnSp>
          <p:nvCxnSpPr>
            <p:cNvPr id="21" name="Straight Arrow Connector 20"/>
            <p:cNvCxnSpPr>
              <a:stCxn id="17" idx="0"/>
            </p:cNvCxnSpPr>
            <p:nvPr/>
          </p:nvCxnSpPr>
          <p:spPr bwMode="auto">
            <a:xfrm rot="5400000" flipH="1" flipV="1">
              <a:off x="1156677" y="4509476"/>
              <a:ext cx="990600" cy="50604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4" name="Straight Arrow Connector 23"/>
            <p:cNvCxnSpPr/>
            <p:nvPr/>
          </p:nvCxnSpPr>
          <p:spPr bwMode="auto">
            <a:xfrm rot="5400000" flipH="1" flipV="1">
              <a:off x="1333501" y="3543299"/>
              <a:ext cx="3505200" cy="114300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7" name="TextBox 26"/>
          <p:cNvSpPr txBox="1"/>
          <p:nvPr/>
        </p:nvSpPr>
        <p:spPr>
          <a:xfrm>
            <a:off x="6808104" y="533400"/>
            <a:ext cx="23358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Few benchmarks</a:t>
            </a:r>
          </a:p>
          <a:p>
            <a:r>
              <a:rPr lang="en-US" sz="2000" dirty="0" smtClean="0"/>
              <a:t>allocate much data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</a:t>
            </a:r>
            <a:r>
              <a:rPr lang="en-US" sz="1600" dirty="0" err="1" smtClean="0"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zorn\pmax\main\ndure\jsmeter\talk\Jan2010\plots\PCA_obj_rs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609600"/>
            <a:ext cx="7543800" cy="565668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/>
          <a:lstStyle/>
          <a:p>
            <a:r>
              <a:rPr lang="en-US" dirty="0" smtClean="0"/>
              <a:t>Object Type Distribution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828800" y="1676400"/>
            <a:ext cx="3505200" cy="3962400"/>
            <a:chOff x="1828800" y="1676400"/>
            <a:chExt cx="3505200" cy="3962400"/>
          </a:xfrm>
        </p:grpSpPr>
        <p:sp>
          <p:nvSpPr>
            <p:cNvPr id="5" name="Oval 4"/>
            <p:cNvSpPr/>
            <p:nvPr/>
          </p:nvSpPr>
          <p:spPr bwMode="auto">
            <a:xfrm>
              <a:off x="3581400" y="3886200"/>
              <a:ext cx="1752600" cy="1752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828800" y="1676400"/>
              <a:ext cx="1589538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Real Apps</a:t>
              </a:r>
              <a:endParaRPr lang="en-US" dirty="0"/>
            </a:p>
          </p:txBody>
        </p:sp>
        <p:cxnSp>
          <p:nvCxnSpPr>
            <p:cNvPr id="7" name="Straight Arrow Connector 6"/>
            <p:cNvCxnSpPr>
              <a:stCxn id="6" idx="2"/>
            </p:cNvCxnSpPr>
            <p:nvPr/>
          </p:nvCxnSpPr>
          <p:spPr bwMode="auto">
            <a:xfrm rot="16200000" flipH="1">
              <a:off x="2304617" y="2457016"/>
              <a:ext cx="1976735" cy="1338831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1" name="TextBox 10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</a:t>
            </a:r>
            <a:r>
              <a:rPr lang="en-US" sz="1600" dirty="0" err="1" smtClean="0"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3505200" y="1828800"/>
            <a:ext cx="762000" cy="4572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77000" y="3200400"/>
            <a:ext cx="1364476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/>
              <a:t>economist</a:t>
            </a:r>
          </a:p>
          <a:p>
            <a:r>
              <a:rPr lang="en-US" sz="1800" dirty="0" smtClean="0"/>
              <a:t>is an outlier</a:t>
            </a:r>
            <a:br>
              <a:rPr lang="en-US" sz="1800" dirty="0" smtClean="0"/>
            </a:br>
            <a:r>
              <a:rPr lang="en-US" sz="1800" dirty="0" smtClean="0"/>
              <a:t>(arrays)</a:t>
            </a:r>
            <a:endParaRPr lang="en-US" sz="1800" dirty="0"/>
          </a:p>
        </p:txBody>
      </p:sp>
      <p:cxnSp>
        <p:nvCxnSpPr>
          <p:cNvPr id="14" name="Straight Arrow Connector 13"/>
          <p:cNvCxnSpPr/>
          <p:nvPr/>
        </p:nvCxnSpPr>
        <p:spPr bwMode="auto">
          <a:xfrm rot="10800000">
            <a:off x="4191002" y="2209800"/>
            <a:ext cx="2362199" cy="9906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zorn\pmax\main\ndure\jsmeter\talk\Jan2010\plots\liveheap_plots\realsites\gmailliveheap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066800"/>
            <a:ext cx="7037917" cy="5278438"/>
          </a:xfrm>
          <a:prstGeom prst="rect">
            <a:avLst/>
          </a:prstGeom>
          <a:noFill/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Heap Over Time (</a:t>
            </a:r>
            <a:r>
              <a:rPr lang="en-US" dirty="0" err="1" smtClean="0"/>
              <a:t>gmail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11" name="Rectangular Callout 10"/>
          <p:cNvSpPr/>
          <p:nvPr/>
        </p:nvSpPr>
        <p:spPr bwMode="auto">
          <a:xfrm>
            <a:off x="3594629" y="1524000"/>
            <a:ext cx="1828800" cy="688848"/>
          </a:xfrm>
          <a:prstGeom prst="wedgeRectCallout">
            <a:avLst>
              <a:gd name="adj1" fmla="val 23352"/>
              <a:gd name="adj2" fmla="val 202872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Functions grow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steadily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29400" y="1524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</a:t>
            </a:r>
            <a:r>
              <a:rPr lang="en-US" sz="1600" dirty="0" err="1" smtClean="0"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9" name="Rectangular Callout 8"/>
          <p:cNvSpPr/>
          <p:nvPr/>
        </p:nvSpPr>
        <p:spPr bwMode="auto">
          <a:xfrm>
            <a:off x="7467600" y="2667000"/>
            <a:ext cx="1510771" cy="1146048"/>
          </a:xfrm>
          <a:prstGeom prst="wedgeRectCallout">
            <a:avLst>
              <a:gd name="adj1" fmla="val -128578"/>
              <a:gd name="adj2" fmla="val -18191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GC reduces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size of heap</a:t>
            </a:r>
          </a:p>
        </p:txBody>
      </p:sp>
      <p:sp>
        <p:nvSpPr>
          <p:cNvPr id="14" name="Rectangular Callout 13"/>
          <p:cNvSpPr/>
          <p:nvPr/>
        </p:nvSpPr>
        <p:spPr bwMode="auto">
          <a:xfrm>
            <a:off x="4890029" y="4953000"/>
            <a:ext cx="1828800" cy="688848"/>
          </a:xfrm>
          <a:prstGeom prst="wedgeRectCallout">
            <a:avLst>
              <a:gd name="adj1" fmla="val 17508"/>
              <a:gd name="adj2" fmla="val -105713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Objects grow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steadily too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" grpId="0" animBg="1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zorn\pmax\main\ndure\jsmeter\talk\Jan2010\plots\liveheap_plots\realsites\ebayliveheap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066800"/>
            <a:ext cx="7010400" cy="5257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Heap over Time (</a:t>
            </a:r>
            <a:r>
              <a:rPr lang="en-US" dirty="0" err="1" smtClean="0"/>
              <a:t>ebay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858000" y="6169025"/>
            <a:ext cx="2133600" cy="476250"/>
          </a:xfrm>
        </p:spPr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6" name="Rectangular Callout 5"/>
          <p:cNvSpPr/>
          <p:nvPr/>
        </p:nvSpPr>
        <p:spPr bwMode="auto">
          <a:xfrm>
            <a:off x="6400800" y="2514600"/>
            <a:ext cx="1447800" cy="1219200"/>
          </a:xfrm>
          <a:prstGeom prst="wedgeRectCallout">
            <a:avLst>
              <a:gd name="adj1" fmla="val -46116"/>
              <a:gd name="adj2" fmla="val 95158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Heaps 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repeatedly 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created, 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discarded</a:t>
            </a:r>
          </a:p>
        </p:txBody>
      </p:sp>
      <p:sp>
        <p:nvSpPr>
          <p:cNvPr id="9" name="Rectangular Callout 8"/>
          <p:cNvSpPr/>
          <p:nvPr/>
        </p:nvSpPr>
        <p:spPr bwMode="auto">
          <a:xfrm>
            <a:off x="2286000" y="2667000"/>
            <a:ext cx="2057400" cy="838200"/>
          </a:xfrm>
          <a:prstGeom prst="wedgeRectCallout">
            <a:avLst>
              <a:gd name="adj1" fmla="val 78545"/>
              <a:gd name="adj2" fmla="val -50113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Heap contains</a:t>
            </a:r>
            <a:br>
              <a:rPr lang="en-US" sz="18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mostly functions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05600" y="1524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</a:t>
            </a:r>
            <a:r>
              <a:rPr lang="en-US" sz="1600" dirty="0" err="1" smtClean="0"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2" name="Rectangular Callout 11"/>
          <p:cNvSpPr/>
          <p:nvPr/>
        </p:nvSpPr>
        <p:spPr bwMode="auto">
          <a:xfrm>
            <a:off x="152400" y="4648200"/>
            <a:ext cx="1905000" cy="838200"/>
          </a:xfrm>
          <a:prstGeom prst="wedgeRectCallout">
            <a:avLst>
              <a:gd name="adj1" fmla="val 82525"/>
              <a:gd name="adj2" fmla="val 75113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Heap drops to 0 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on page load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 </a:t>
            </a:r>
            <a:r>
              <a:rPr lang="en-US" dirty="0"/>
              <a:t>Search </a:t>
            </a:r>
            <a:r>
              <a:rPr lang="en-US" dirty="0" smtClean="0"/>
              <a:t>Websites, 2 Architectures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86898" y="5181600"/>
            <a:ext cx="161422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Bing</a:t>
            </a:r>
            <a:br>
              <a:rPr lang="en-US" sz="2800" dirty="0" smtClean="0"/>
            </a:br>
            <a:r>
              <a:rPr lang="en-US" sz="2800" dirty="0" smtClean="0"/>
              <a:t>(Web 2.0)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901699" y="5181600"/>
            <a:ext cx="161422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Google</a:t>
            </a:r>
          </a:p>
          <a:p>
            <a:pPr algn="ctr"/>
            <a:r>
              <a:rPr lang="en-US" sz="2800" dirty="0" smtClean="0"/>
              <a:t>(Web 1.0)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</a:t>
            </a:r>
            <a:r>
              <a:rPr lang="en-US" sz="1600" dirty="0" err="1" smtClean="0"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2050" name="Picture 2" descr="C:\Users\zorn\pmax\main\ndure\jsmeter\talk\Jan2010\plots\liveheap_plots\realsites\bingliveheap_rs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675032"/>
            <a:ext cx="4608960" cy="3456720"/>
          </a:xfrm>
          <a:prstGeom prst="rect">
            <a:avLst/>
          </a:prstGeom>
          <a:noFill/>
        </p:spPr>
      </p:pic>
      <p:pic>
        <p:nvPicPr>
          <p:cNvPr id="2052" name="Picture 4" descr="C:\Users\zorn\pmax\main\ndure\jsmeter\talk\Jan2010\plots\liveheap_plots\realsites\googleliveheap_rs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62475" y="1676400"/>
            <a:ext cx="4581525" cy="3477295"/>
          </a:xfrm>
          <a:prstGeom prst="rect">
            <a:avLst/>
          </a:prstGeom>
          <a:noFill/>
        </p:spPr>
      </p:pic>
      <p:sp>
        <p:nvSpPr>
          <p:cNvPr id="9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8077200" y="6446837"/>
            <a:ext cx="1066800" cy="365125"/>
          </a:xfrm>
        </p:spPr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11" name="Rectangular Callout 10"/>
          <p:cNvSpPr/>
          <p:nvPr/>
        </p:nvSpPr>
        <p:spPr bwMode="auto">
          <a:xfrm>
            <a:off x="1966414" y="1143000"/>
            <a:ext cx="3062785" cy="1219200"/>
          </a:xfrm>
          <a:prstGeom prst="wedgeRectCallout">
            <a:avLst>
              <a:gd name="adj1" fmla="val 19618"/>
              <a:gd name="adj2" fmla="val 81419"/>
            </a:avLst>
          </a:prstGeom>
          <a:solidFill>
            <a:schemeClr val="accent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You stay on the same page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      during your entire visit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Code loaded once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Heap is bigger</a:t>
            </a:r>
          </a:p>
        </p:txBody>
      </p:sp>
      <p:sp>
        <p:nvSpPr>
          <p:cNvPr id="13" name="Rectangular Callout 12"/>
          <p:cNvSpPr/>
          <p:nvPr/>
        </p:nvSpPr>
        <p:spPr bwMode="auto">
          <a:xfrm>
            <a:off x="6103948" y="2805447"/>
            <a:ext cx="2819400" cy="1219200"/>
          </a:xfrm>
          <a:prstGeom prst="wedgeRectCallout">
            <a:avLst>
              <a:gd name="adj1" fmla="val 17199"/>
              <a:gd name="adj2" fmla="val 84778"/>
            </a:avLst>
          </a:prstGeom>
          <a:solidFill>
            <a:schemeClr val="accent2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Every transition loads a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       new page</a:t>
            </a:r>
            <a:endParaRPr lang="en-US" sz="1800" b="1" dirty="0">
              <a:solidFill>
                <a:schemeClr val="bg1"/>
              </a:solidFill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Code loaded repeatedly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 smtClean="0">
                <a:solidFill>
                  <a:schemeClr val="bg1"/>
                </a:solidFill>
              </a:rPr>
              <a:t>Heap is smaller</a:t>
            </a:r>
          </a:p>
        </p:txBody>
      </p:sp>
    </p:spTree>
    <p:extLst>
      <p:ext uri="{BB962C8B-B14F-4D97-AF65-F5344CB8AC3E}">
        <p14:creationId xmlns:p14="http://schemas.microsoft.com/office/powerpoint/2010/main" val="223300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Mapping Websites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5334000"/>
            <a:ext cx="1640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Bing Maps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67400" y="5329535"/>
            <a:ext cx="2016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Maps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</a:t>
            </a:r>
            <a:r>
              <a:rPr lang="en-US" sz="1600" dirty="0" err="1" smtClean="0"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1026" name="Picture 2" descr="C:\Users\zorn\pmax\main\ndure\jsmeter\talk\Jan2010\plots\liveheap_plots\realsites\bingmapliveheap_rs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032" y="1219200"/>
            <a:ext cx="4590168" cy="3899826"/>
          </a:xfrm>
          <a:prstGeom prst="rect">
            <a:avLst/>
          </a:prstGeom>
          <a:noFill/>
        </p:spPr>
      </p:pic>
      <p:pic>
        <p:nvPicPr>
          <p:cNvPr id="1027" name="Picture 3" descr="C:\Users\zorn\pmax\main\ndure\jsmeter\talk\Jan2010\plots\liveheap_plots\realsites\googlemapliveheap_rs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1219200"/>
            <a:ext cx="4572000" cy="389982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zorn\pmax\main\ndure\jsmeter\talk\Jan2010\plots\age_plots\v8\splayage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1752600"/>
            <a:ext cx="4470400" cy="3352800"/>
          </a:xfrm>
          <a:prstGeom prst="rect">
            <a:avLst/>
          </a:prstGeom>
          <a:noFill/>
        </p:spPr>
      </p:pic>
      <p:pic>
        <p:nvPicPr>
          <p:cNvPr id="1026" name="Picture 2" descr="C:\Users\zorn\pmax\main\ndure\jsmeter\talk\Jan2010\plots\age_plots\v8\earleyage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752600"/>
            <a:ext cx="4470401" cy="3352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Lifetimes (V8)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57400" y="5338465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earley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72200" y="5334000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splay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</a:t>
            </a:r>
            <a:r>
              <a:rPr lang="en-US" sz="1600" dirty="0" err="1" smtClean="0"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9" name="Rectangular Callout 8"/>
          <p:cNvSpPr/>
          <p:nvPr/>
        </p:nvSpPr>
        <p:spPr bwMode="auto">
          <a:xfrm>
            <a:off x="7086600" y="1295400"/>
            <a:ext cx="1524000" cy="609600"/>
          </a:xfrm>
          <a:prstGeom prst="wedgeRectCallout">
            <a:avLst>
              <a:gd name="adj1" fmla="val -52749"/>
              <a:gd name="adj2" fmla="val 120271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solidFill>
                  <a:schemeClr val="bg1"/>
                </a:solidFill>
              </a:rPr>
              <a:t>Lives forever</a:t>
            </a:r>
          </a:p>
        </p:txBody>
      </p:sp>
      <p:sp>
        <p:nvSpPr>
          <p:cNvPr id="10" name="Rectangular Callout 9"/>
          <p:cNvSpPr/>
          <p:nvPr/>
        </p:nvSpPr>
        <p:spPr bwMode="auto">
          <a:xfrm>
            <a:off x="152400" y="5029200"/>
            <a:ext cx="1447800" cy="609600"/>
          </a:xfrm>
          <a:prstGeom prst="wedgeRectCallout">
            <a:avLst>
              <a:gd name="adj1" fmla="val -5996"/>
              <a:gd name="adj2" fmla="val -121287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solidFill>
                  <a:schemeClr val="bg1"/>
                </a:solidFill>
              </a:rPr>
              <a:t>Dies </a:t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1800" dirty="0" smtClean="0">
                <a:solidFill>
                  <a:schemeClr val="bg1"/>
                </a:solidFill>
              </a:rPr>
              <a:t>immediately</a:t>
            </a:r>
          </a:p>
        </p:txBody>
      </p:sp>
      <p:sp>
        <p:nvSpPr>
          <p:cNvPr id="11" name="Rectangular Callout 10"/>
          <p:cNvSpPr/>
          <p:nvPr/>
        </p:nvSpPr>
        <p:spPr bwMode="auto">
          <a:xfrm>
            <a:off x="7467600" y="3276600"/>
            <a:ext cx="1524000" cy="609600"/>
          </a:xfrm>
          <a:prstGeom prst="wedgeRectCallout">
            <a:avLst>
              <a:gd name="adj1" fmla="val -44178"/>
              <a:gd name="adj2" fmla="val 100790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solidFill>
                  <a:schemeClr val="bg1"/>
                </a:solidFill>
              </a:rPr>
              <a:t>Lives until</a:t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1800" dirty="0" smtClean="0">
                <a:solidFill>
                  <a:schemeClr val="bg1"/>
                </a:solidFill>
              </a:rPr>
              <a:t>program ends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Lifetimes (</a:t>
            </a:r>
            <a:r>
              <a:rPr lang="en-US" dirty="0" err="1" smtClean="0"/>
              <a:t>gmail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pic>
        <p:nvPicPr>
          <p:cNvPr id="6146" name="Picture 2" descr="C:\Users\zorn\pmax\main\ndure\jsmeter\talk\Jan2010\plots\age_plots\realsites\gmailage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219200"/>
            <a:ext cx="7162800" cy="5219700"/>
          </a:xfrm>
          <a:prstGeom prst="rect">
            <a:avLst/>
          </a:prstGeom>
          <a:noFill/>
        </p:spPr>
      </p:pic>
      <p:grpSp>
        <p:nvGrpSpPr>
          <p:cNvPr id="10" name="Group 9"/>
          <p:cNvGrpSpPr/>
          <p:nvPr/>
        </p:nvGrpSpPr>
        <p:grpSpPr>
          <a:xfrm>
            <a:off x="1371600" y="2971800"/>
            <a:ext cx="6324600" cy="3429000"/>
            <a:chOff x="1371600" y="2971800"/>
            <a:chExt cx="6324600" cy="3429000"/>
          </a:xfrm>
        </p:grpSpPr>
        <p:sp>
          <p:nvSpPr>
            <p:cNvPr id="5" name="Rectangular Callout 4"/>
            <p:cNvSpPr/>
            <p:nvPr/>
          </p:nvSpPr>
          <p:spPr bwMode="auto">
            <a:xfrm>
              <a:off x="1371600" y="5562600"/>
              <a:ext cx="1524000" cy="838200"/>
            </a:xfrm>
            <a:prstGeom prst="wedgeRectCallout">
              <a:avLst>
                <a:gd name="adj1" fmla="val 46992"/>
                <a:gd name="adj2" fmla="val -135985"/>
              </a:avLst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solidFill>
                    <a:schemeClr val="bg1"/>
                  </a:solidFill>
                </a:rPr>
                <a:t>Strings are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solidFill>
                    <a:schemeClr val="bg1"/>
                  </a:solidFill>
                </a:rPr>
                <a:t>shortest lived</a:t>
              </a:r>
            </a:p>
          </p:txBody>
        </p:sp>
        <p:sp>
          <p:nvSpPr>
            <p:cNvPr id="6" name="Rectangular Callout 5"/>
            <p:cNvSpPr/>
            <p:nvPr/>
          </p:nvSpPr>
          <p:spPr bwMode="auto">
            <a:xfrm>
              <a:off x="6172200" y="2971800"/>
              <a:ext cx="1524000" cy="838200"/>
            </a:xfrm>
            <a:prstGeom prst="wedgeRectCallout">
              <a:avLst>
                <a:gd name="adj1" fmla="val -54307"/>
                <a:gd name="adj2" fmla="val 110531"/>
              </a:avLst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solidFill>
                    <a:schemeClr val="bg1"/>
                  </a:solidFill>
                </a:rPr>
                <a:t>Functions are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solidFill>
                    <a:schemeClr val="bg1"/>
                  </a:solidFill>
                </a:rPr>
                <a:t>longest lived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962400" y="1295400"/>
            <a:ext cx="4876800" cy="3733800"/>
            <a:chOff x="3962400" y="1295400"/>
            <a:chExt cx="4876800" cy="3733800"/>
          </a:xfrm>
        </p:grpSpPr>
        <p:sp>
          <p:nvSpPr>
            <p:cNvPr id="7" name="Rectangular Callout 6"/>
            <p:cNvSpPr/>
            <p:nvPr/>
          </p:nvSpPr>
          <p:spPr bwMode="auto">
            <a:xfrm>
              <a:off x="3962400" y="1295400"/>
              <a:ext cx="1524000" cy="1371600"/>
            </a:xfrm>
            <a:prstGeom prst="wedgeRectCallout">
              <a:avLst>
                <a:gd name="adj1" fmla="val -11450"/>
                <a:gd name="adj2" fmla="val 180346"/>
              </a:avLst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solidFill>
                    <a:schemeClr val="bg1"/>
                  </a:solidFill>
                </a:rPr>
                <a:t>Many objects</a:t>
              </a:r>
              <a:br>
                <a:rPr lang="en-US" sz="1800" dirty="0" smtClean="0">
                  <a:solidFill>
                    <a:schemeClr val="bg1"/>
                  </a:solidFill>
                </a:rPr>
              </a:br>
              <a:r>
                <a:rPr lang="en-US" sz="1800" dirty="0" smtClean="0">
                  <a:solidFill>
                    <a:schemeClr val="bg1"/>
                  </a:solidFill>
                </a:rPr>
                <a:t>live a major 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solidFill>
                    <a:schemeClr val="bg1"/>
                  </a:solidFill>
                </a:rPr>
                <a:t>fraction of</a:t>
              </a:r>
              <a:br>
                <a:rPr lang="en-US" sz="1800" dirty="0" smtClean="0">
                  <a:solidFill>
                    <a:schemeClr val="bg1"/>
                  </a:solidFill>
                </a:rPr>
              </a:br>
              <a:r>
                <a:rPr lang="en-US" sz="1800" dirty="0" smtClean="0">
                  <a:solidFill>
                    <a:schemeClr val="bg1"/>
                  </a:solidFill>
                </a:rPr>
                <a:t>page lifetime</a:t>
              </a:r>
            </a:p>
          </p:txBody>
        </p:sp>
        <p:sp>
          <p:nvSpPr>
            <p:cNvPr id="8" name="Rectangular Callout 7"/>
            <p:cNvSpPr/>
            <p:nvPr/>
          </p:nvSpPr>
          <p:spPr bwMode="auto">
            <a:xfrm>
              <a:off x="7315200" y="4038600"/>
              <a:ext cx="1524000" cy="990600"/>
            </a:xfrm>
            <a:prstGeom prst="wedgeRectCallout">
              <a:avLst>
                <a:gd name="adj1" fmla="val -37943"/>
                <a:gd name="adj2" fmla="val 131130"/>
              </a:avLst>
            </a:prstGeom>
            <a:solidFill>
              <a:schemeClr val="accent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solidFill>
                    <a:schemeClr val="bg1"/>
                  </a:solidFill>
                </a:rPr>
                <a:t>This is as old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solidFill>
                    <a:schemeClr val="bg1"/>
                  </a:solidFill>
                </a:rPr>
                <a:t>as an object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solidFill>
                    <a:schemeClr val="bg1"/>
                  </a:solidFill>
                </a:rPr>
                <a:t>can be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</a:t>
            </a:r>
            <a:r>
              <a:rPr lang="en-US" sz="1600" dirty="0" err="1" smtClean="0">
                <a:latin typeface="Calibri" pitchFamily="34" charset="0"/>
              </a:rPr>
              <a:t>Objects</a:t>
            </a: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|Events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a typeface="宋体" pitchFamily="2" charset="-122"/>
              </a:rPr>
              <a:t>Event Handlers in JavaScript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24384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2286000"/>
            <a:ext cx="2819400" cy="830997"/>
          </a:xfrm>
          <a:prstGeom prst="wedgeRectCallout">
            <a:avLst>
              <a:gd name="adj1" fmla="val 61937"/>
              <a:gd name="adj2" fmla="val 269965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Number of events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Sizes of handlers</a:t>
            </a:r>
          </a:p>
        </p:txBody>
      </p:sp>
      <p:pic>
        <p:nvPicPr>
          <p:cNvPr id="9" name="Picture 2" descr="Logo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457200" y="319088"/>
            <a:ext cx="8534400" cy="547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US" sz="2600" i="1" dirty="0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Why Measure JavaScript?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180000"/>
              </a:lnSpc>
            </a:pPr>
            <a:r>
              <a:rPr lang="en-US" sz="2400" dirty="0" smtClean="0">
                <a:solidFill>
                  <a:schemeClr val="accent2"/>
                </a:solidFill>
              </a:rPr>
              <a:t>Standardized, de facto language for the web</a:t>
            </a:r>
          </a:p>
          <a:p>
            <a:pPr lvl="1">
              <a:lnSpc>
                <a:spcPct val="180000"/>
              </a:lnSpc>
            </a:pPr>
            <a:r>
              <a:rPr lang="en-US" sz="2000" dirty="0" smtClean="0">
                <a:solidFill>
                  <a:schemeClr val="accent2"/>
                </a:solidFill>
              </a:rPr>
              <a:t>Support in every browser, much existing code</a:t>
            </a:r>
          </a:p>
          <a:p>
            <a:pPr>
              <a:lnSpc>
                <a:spcPct val="180000"/>
              </a:lnSpc>
            </a:pPr>
            <a:r>
              <a:rPr lang="en-US" sz="2400" dirty="0" smtClean="0">
                <a:solidFill>
                  <a:schemeClr val="accent2"/>
                </a:solidFill>
              </a:rPr>
              <a:t>Benchmarks </a:t>
            </a:r>
            <a:r>
              <a:rPr lang="en-US" sz="2400" dirty="0" smtClean="0">
                <a:solidFill>
                  <a:schemeClr val="accent2"/>
                </a:solidFill>
              </a:rPr>
              <a:t>are driving browser marketing: “browser wars”</a:t>
            </a:r>
          </a:p>
          <a:p>
            <a:pPr lvl="1">
              <a:lnSpc>
                <a:spcPct val="180000"/>
              </a:lnSpc>
            </a:pPr>
            <a:r>
              <a:rPr lang="en-US" sz="2000" dirty="0" smtClean="0">
                <a:solidFill>
                  <a:schemeClr val="accent2"/>
                </a:solidFill>
              </a:rPr>
              <a:t>Are benchmarks representative?</a:t>
            </a:r>
          </a:p>
          <a:p>
            <a:pPr lvl="1">
              <a:lnSpc>
                <a:spcPct val="180000"/>
              </a:lnSpc>
            </a:pPr>
            <a:r>
              <a:rPr lang="en-US" sz="2000" dirty="0" smtClean="0">
                <a:solidFill>
                  <a:schemeClr val="accent2"/>
                </a:solidFill>
              </a:rPr>
              <a:t>Limited understanding of its behavior in real sites</a:t>
            </a:r>
            <a:endParaRPr lang="en-US" sz="2400" dirty="0">
              <a:solidFill>
                <a:schemeClr val="accent2"/>
              </a:solidFill>
            </a:endParaRPr>
          </a:p>
          <a:p>
            <a:pPr>
              <a:lnSpc>
                <a:spcPct val="180000"/>
              </a:lnSpc>
            </a:pPr>
            <a:r>
              <a:rPr lang="en-US" sz="2400" dirty="0" smtClean="0">
                <a:solidFill>
                  <a:schemeClr val="accent2"/>
                </a:solidFill>
              </a:rPr>
              <a:t>Who cares?</a:t>
            </a:r>
          </a:p>
          <a:p>
            <a:pPr lvl="1">
              <a:lnSpc>
                <a:spcPct val="180000"/>
              </a:lnSpc>
            </a:pPr>
            <a:r>
              <a:rPr lang="en-US" sz="2000" dirty="0" smtClean="0">
                <a:solidFill>
                  <a:schemeClr val="accent2"/>
                </a:solidFill>
              </a:rPr>
              <a:t>Users, web </a:t>
            </a:r>
            <a:r>
              <a:rPr lang="en-US" sz="2000" dirty="0" smtClean="0">
                <a:solidFill>
                  <a:schemeClr val="accent2"/>
                </a:solidFill>
              </a:rPr>
              <a:t>application developers, </a:t>
            </a:r>
            <a:r>
              <a:rPr lang="en-US" sz="2000" dirty="0" smtClean="0">
                <a:solidFill>
                  <a:schemeClr val="accent2"/>
                </a:solidFill>
              </a:rPr>
              <a:t>JavaScript engine developers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858000" y="6248400"/>
            <a:ext cx="2133600" cy="476250"/>
          </a:xfrm>
        </p:spPr>
        <p:txBody>
          <a:bodyPr/>
          <a:lstStyle/>
          <a:p>
            <a:pPr>
              <a:defRPr/>
            </a:pPr>
            <a:fld id="{312557D4-3EC2-4171-BDA7-4F7130BDE90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8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Event-driven Programming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Single-threaded, non-preemptive event handlers</a:t>
            </a:r>
          </a:p>
          <a:p>
            <a:r>
              <a:rPr lang="en-US" dirty="0"/>
              <a:t>Example handlers: </a:t>
            </a:r>
            <a:r>
              <a:rPr lang="en-US" dirty="0" err="1"/>
              <a:t>onabort</a:t>
            </a:r>
            <a:r>
              <a:rPr lang="en-US" dirty="0"/>
              <a:t>, </a:t>
            </a:r>
            <a:r>
              <a:rPr lang="en-US" dirty="0" err="1"/>
              <a:t>onclick</a:t>
            </a:r>
            <a:r>
              <a:rPr lang="en-US" dirty="0"/>
              <a:t>, etc.</a:t>
            </a:r>
          </a:p>
          <a:p>
            <a:r>
              <a:rPr lang="en-US" dirty="0"/>
              <a:t>Very different from batch processing of benchmarks</a:t>
            </a:r>
          </a:p>
          <a:p>
            <a:r>
              <a:rPr lang="en-US" dirty="0"/>
              <a:t>Handler responsiveness critical to user experience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BBED40B-AA69-4C4E-B4FB-47EAD6A455EA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Code|Objects|</a:t>
            </a:r>
            <a:r>
              <a:rPr lang="en-US" sz="1600" dirty="0" err="1" smtClean="0">
                <a:latin typeface="Calibri" pitchFamily="34" charset="0"/>
              </a:rPr>
              <a:t>Events</a:t>
            </a:r>
            <a:endParaRPr lang="en-US" sz="1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73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Events Handled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BBED40B-AA69-4C4E-B4FB-47EAD6A455EA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990600" y="1066800"/>
          <a:ext cx="71628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19400" y="6096000"/>
            <a:ext cx="40895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Sites                         V8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5562600" y="3962400"/>
            <a:ext cx="2590800" cy="1905000"/>
            <a:chOff x="5562600" y="3962400"/>
            <a:chExt cx="2590800" cy="1905000"/>
          </a:xfrm>
        </p:grpSpPr>
        <p:sp>
          <p:nvSpPr>
            <p:cNvPr id="7" name="Oval 6"/>
            <p:cNvSpPr/>
            <p:nvPr/>
          </p:nvSpPr>
          <p:spPr bwMode="auto">
            <a:xfrm>
              <a:off x="5562600" y="4495800"/>
              <a:ext cx="2590800" cy="1371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562600" y="3962400"/>
              <a:ext cx="254589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Almost no events</a:t>
              </a:r>
              <a:endParaRPr lang="en-US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Code|Objects|</a:t>
            </a:r>
            <a:r>
              <a:rPr lang="en-US" sz="1600" dirty="0" err="1" smtClean="0">
                <a:latin typeface="Calibri" pitchFamily="34" charset="0"/>
              </a:rPr>
              <a:t>Events</a:t>
            </a:r>
            <a:endParaRPr lang="en-US" sz="1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Average </a:t>
            </a:r>
            <a:r>
              <a:rPr lang="en-US" sz="4000" dirty="0" err="1" smtClean="0"/>
              <a:t>Bytecodes</a:t>
            </a:r>
            <a:r>
              <a:rPr lang="en-US" sz="4000" dirty="0" smtClean="0"/>
              <a:t> / Event Handled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295400" y="1295400"/>
          <a:ext cx="6629400" cy="5262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Code|Objects|</a:t>
            </a:r>
            <a:r>
              <a:rPr lang="en-US" sz="1600" dirty="0" err="1" smtClean="0">
                <a:latin typeface="Calibri" pitchFamily="34" charset="0"/>
              </a:rPr>
              <a:t>Events</a:t>
            </a:r>
            <a:endParaRPr lang="en-US" sz="16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Median </a:t>
            </a:r>
            <a:r>
              <a:rPr lang="en-US" sz="4000" dirty="0" err="1" smtClean="0"/>
              <a:t>Bytecodes</a:t>
            </a:r>
            <a:r>
              <a:rPr lang="en-US" sz="4000" dirty="0" smtClean="0"/>
              <a:t> / Event Handled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76515408"/>
              </p:ext>
            </p:extLst>
          </p:nvPr>
        </p:nvGraphicFramePr>
        <p:xfrm>
          <a:off x="1066800" y="1371600"/>
          <a:ext cx="6705600" cy="5267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Code|Objects|</a:t>
            </a:r>
            <a:r>
              <a:rPr lang="en-US" sz="1600" dirty="0" err="1" smtClean="0">
                <a:latin typeface="Calibri" pitchFamily="34" charset="0"/>
              </a:rPr>
              <a:t>Events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400" y="1143000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506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1137313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2137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Maximum </a:t>
            </a:r>
            <a:r>
              <a:rPr lang="en-US" sz="4000" dirty="0" err="1" smtClean="0"/>
              <a:t>Bytecodes</a:t>
            </a:r>
            <a:r>
              <a:rPr lang="en-US" sz="4000" dirty="0" smtClean="0"/>
              <a:t> / Event Handled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295400" y="1447800"/>
          <a:ext cx="6553200" cy="5167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Code|Objects|</a:t>
            </a:r>
            <a:r>
              <a:rPr lang="en-US" sz="1600" dirty="0" err="1" smtClean="0">
                <a:latin typeface="Calibri" pitchFamily="34" charset="0"/>
              </a:rPr>
              <a:t>Events</a:t>
            </a:r>
            <a:endParaRPr lang="en-US" sz="16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 of Execution in Handlers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990600" y="1524000"/>
          <a:ext cx="7086600" cy="5143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Code|Objects|</a:t>
            </a:r>
            <a:r>
              <a:rPr lang="en-US" sz="1600" dirty="0" err="1" smtClean="0">
                <a:latin typeface="Calibri" pitchFamily="34" charset="0"/>
              </a:rPr>
              <a:t>Events</a:t>
            </a:r>
            <a:endParaRPr lang="en-US" sz="16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zorn\pmax\main\ndure\jsmeter\talk\Jan2010\plots\DistOfHandlers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971550"/>
            <a:ext cx="7239000" cy="54292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of Time in Handlers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705600" y="228600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Code|Objects|</a:t>
            </a:r>
            <a:r>
              <a:rPr lang="en-US" sz="1600" dirty="0" err="1" smtClean="0">
                <a:latin typeface="Calibri" pitchFamily="34" charset="0"/>
              </a:rPr>
              <a:t>Events</a:t>
            </a:r>
            <a:endParaRPr lang="en-US" sz="16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Cold-code Experiment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Observation</a:t>
            </a:r>
          </a:p>
          <a:p>
            <a:pPr lvl="1"/>
            <a:r>
              <a:rPr lang="en-US" dirty="0" smtClean="0"/>
              <a:t>Real web apps have lots of code (much of it cold)</a:t>
            </a:r>
          </a:p>
          <a:p>
            <a:pPr lvl="1"/>
            <a:r>
              <a:rPr lang="en-US" dirty="0" smtClean="0"/>
              <a:t>Benchmarks do not</a:t>
            </a:r>
          </a:p>
          <a:p>
            <a:r>
              <a:rPr lang="en-US" dirty="0" smtClean="0"/>
              <a:t>Question: What happens if the benchmarks have more code?</a:t>
            </a:r>
          </a:p>
          <a:p>
            <a:pPr lvl="1"/>
            <a:r>
              <a:rPr lang="en-US" dirty="0" smtClean="0"/>
              <a:t>We added extra, unused to code to 6 </a:t>
            </a:r>
            <a:r>
              <a:rPr lang="en-US" dirty="0" err="1" smtClean="0"/>
              <a:t>SunSpider</a:t>
            </a:r>
            <a:r>
              <a:rPr lang="en-US" dirty="0" smtClean="0"/>
              <a:t> benchmarks</a:t>
            </a:r>
          </a:p>
          <a:p>
            <a:pPr lvl="1"/>
            <a:r>
              <a:rPr lang="en-US" dirty="0" smtClean="0"/>
              <a:t>We measured the impact on the benchmark performance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889250-7411-4455-92AB-38C23289F847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pic>
        <p:nvPicPr>
          <p:cNvPr id="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Impact of Cold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BBED40B-AA69-4C4E-B4FB-47EAD6A455EA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graphicFrame>
        <p:nvGraphicFramePr>
          <p:cNvPr id="10" name="Chart 9"/>
          <p:cNvGraphicFramePr/>
          <p:nvPr/>
        </p:nvGraphicFramePr>
        <p:xfrm>
          <a:off x="381000" y="1371600"/>
          <a:ext cx="4343400" cy="3663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4648200" y="1371600"/>
          <a:ext cx="4343400" cy="3663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843080" y="4800600"/>
            <a:ext cx="1281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Chrome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553200" y="4800600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IE 8</a:t>
            </a:r>
          </a:p>
        </p:txBody>
      </p:sp>
      <p:sp>
        <p:nvSpPr>
          <p:cNvPr id="16" name="Rectangular Callout 15"/>
          <p:cNvSpPr/>
          <p:nvPr/>
        </p:nvSpPr>
        <p:spPr bwMode="auto">
          <a:xfrm>
            <a:off x="3124200" y="5486400"/>
            <a:ext cx="2286000" cy="990600"/>
          </a:xfrm>
          <a:prstGeom prst="wedgeRectCallout">
            <a:avLst>
              <a:gd name="adj1" fmla="val -32488"/>
              <a:gd name="adj2" fmla="val -189931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chemeClr val="bg1"/>
                </a:solidFill>
              </a:rPr>
              <a:t>Cold code has </a:t>
            </a:r>
          </a:p>
          <a:p>
            <a:r>
              <a:rPr lang="en-US" sz="1800" dirty="0" smtClean="0">
                <a:solidFill>
                  <a:schemeClr val="bg1"/>
                </a:solidFill>
              </a:rPr>
              <a:t>non-uniform impact</a:t>
            </a:r>
          </a:p>
          <a:p>
            <a:r>
              <a:rPr lang="en-US" sz="1800" dirty="0" smtClean="0">
                <a:solidFill>
                  <a:schemeClr val="bg1"/>
                </a:solidFill>
              </a:rPr>
              <a:t>on execution time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7" name="Rectangular Callout 16"/>
          <p:cNvSpPr/>
          <p:nvPr/>
        </p:nvSpPr>
        <p:spPr bwMode="auto">
          <a:xfrm>
            <a:off x="381000" y="1219200"/>
            <a:ext cx="4267200" cy="1600200"/>
          </a:xfrm>
          <a:prstGeom prst="wedgeRectCallout">
            <a:avLst>
              <a:gd name="adj1" fmla="val 44686"/>
              <a:gd name="adj2" fmla="val -17838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chemeClr val="bg1"/>
                </a:solidFill>
              </a:rPr>
              <a:t>Without cold code, </a:t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Chrome12x faster than IE8</a:t>
            </a:r>
            <a:r>
              <a:rPr lang="en-US" sz="1800" dirty="0" smtClean="0">
                <a:solidFill>
                  <a:schemeClr val="bg1"/>
                </a:solidFill>
              </a:rPr>
              <a:t/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1800" dirty="0" smtClean="0">
                <a:solidFill>
                  <a:schemeClr val="bg1"/>
                </a:solidFill>
              </a:rPr>
              <a:t>With 2M cold code,</a:t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1800" dirty="0" smtClean="0">
                <a:solidFill>
                  <a:schemeClr val="bg1"/>
                </a:solidFill>
              </a:rPr>
              <a:t>Chrome 4.7x faster than IE8</a:t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1800" dirty="0" smtClean="0">
                <a:solidFill>
                  <a:schemeClr val="bg1"/>
                </a:solidFill>
              </a:rPr>
              <a:t>Which comparison is more meaningful?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8" name="Rectangular Callout 17"/>
          <p:cNvSpPr/>
          <p:nvPr/>
        </p:nvSpPr>
        <p:spPr bwMode="auto">
          <a:xfrm>
            <a:off x="609600" y="5334000"/>
            <a:ext cx="2362200" cy="990600"/>
          </a:xfrm>
          <a:prstGeom prst="wedgeRectCallout">
            <a:avLst>
              <a:gd name="adj1" fmla="val -280"/>
              <a:gd name="adj2" fmla="val -173148"/>
            </a:avLst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1800" dirty="0" smtClean="0">
                <a:solidFill>
                  <a:schemeClr val="bg1"/>
                </a:solidFill>
              </a:rPr>
              <a:t>Cold code makes</a:t>
            </a:r>
            <a:br>
              <a:rPr lang="en-US" sz="1800" dirty="0" smtClean="0">
                <a:solidFill>
                  <a:schemeClr val="bg1"/>
                </a:solidFill>
              </a:rPr>
            </a:br>
            <a:r>
              <a:rPr lang="en-US" sz="1800" dirty="0" err="1" smtClean="0">
                <a:solidFill>
                  <a:schemeClr val="bg1"/>
                </a:solidFill>
              </a:rPr>
              <a:t>SunSpider</a:t>
            </a:r>
            <a:r>
              <a:rPr lang="en-US" sz="1800" dirty="0" smtClean="0">
                <a:solidFill>
                  <a:schemeClr val="bg1"/>
                </a:solidFill>
              </a:rPr>
              <a:t> on Chrome</a:t>
            </a:r>
          </a:p>
          <a:p>
            <a:r>
              <a:rPr lang="en-US" sz="1800" dirty="0" smtClean="0">
                <a:solidFill>
                  <a:schemeClr val="bg1"/>
                </a:solidFill>
              </a:rPr>
              <a:t>up to 4.5x slower 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Benchmarks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accent2"/>
                </a:solidFill>
              </a:rPr>
              <a:t>What gets emphasis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Making tight loops fast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Optimizing small amounts of code</a:t>
            </a:r>
          </a:p>
          <a:p>
            <a:pPr lvl="1"/>
            <a:endParaRPr lang="en-US" sz="2400" dirty="0" smtClean="0">
              <a:solidFill>
                <a:schemeClr val="accent2"/>
              </a:solidFill>
            </a:endParaRPr>
          </a:p>
          <a:p>
            <a:r>
              <a:rPr lang="en-US" sz="2800" dirty="0" smtClean="0">
                <a:solidFill>
                  <a:schemeClr val="accent2"/>
                </a:solidFill>
              </a:rPr>
              <a:t>Important issues ignored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Garbage collection (especially of strings)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Managing large amounts of code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Optimizing event handling 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Considering JavaScript context between page loads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pic>
        <p:nvPicPr>
          <p:cNvPr id="4101" name="Picture 5" descr="C:\Users\zorn\AppData\Local\Microsoft\Windows\Temporary Internet Files\Content.IE5\FISOP9MX\MPj0390433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82512" y="1447800"/>
            <a:ext cx="2609088" cy="3657600"/>
          </a:xfrm>
          <a:prstGeom prst="rect">
            <a:avLst/>
          </a:prstGeom>
          <a:noFill/>
        </p:spPr>
      </p:pic>
      <p:pic>
        <p:nvPicPr>
          <p:cNvPr id="10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228600" y="990600"/>
            <a:ext cx="3190672" cy="3493532"/>
            <a:chOff x="228600" y="990600"/>
            <a:chExt cx="3190672" cy="3493532"/>
          </a:xfrm>
        </p:grpSpPr>
        <p:pic>
          <p:nvPicPr>
            <p:cNvPr id="9" name="Picture 8" descr="browsers_graph_3_423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8600" y="990600"/>
              <a:ext cx="3190672" cy="3124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58346" y="4114800"/>
              <a:ext cx="23134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ZDNet 29 May 2008 </a:t>
              </a:r>
              <a:endParaRPr lang="en-US" sz="18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347620" y="3111690"/>
            <a:ext cx="5487735" cy="3353642"/>
            <a:chOff x="3347620" y="3111690"/>
            <a:chExt cx="5487735" cy="3353642"/>
          </a:xfrm>
        </p:grpSpPr>
        <p:pic>
          <p:nvPicPr>
            <p:cNvPr id="8" name="Picture 7" descr="sunspider_benchmark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347620" y="3111690"/>
              <a:ext cx="5487735" cy="3276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267200" y="6096000"/>
              <a:ext cx="24801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ghacks.net Dec. 2008 </a:t>
              </a:r>
              <a:endParaRPr lang="en-US" sz="1800" dirty="0"/>
            </a:p>
          </p:txBody>
        </p:sp>
      </p:grpSp>
      <p:pic>
        <p:nvPicPr>
          <p:cNvPr id="13" name="Picture 2" descr="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  <p:grpSp>
        <p:nvGrpSpPr>
          <p:cNvPr id="12" name="Group 11"/>
          <p:cNvGrpSpPr/>
          <p:nvPr/>
        </p:nvGrpSpPr>
        <p:grpSpPr>
          <a:xfrm>
            <a:off x="3608747" y="189931"/>
            <a:ext cx="3701366" cy="3266810"/>
            <a:chOff x="1371234" y="1396636"/>
            <a:chExt cx="5419725" cy="4700919"/>
          </a:xfrm>
        </p:grpSpPr>
        <p:sp>
          <p:nvSpPr>
            <p:cNvPr id="14" name="Rectangle 13"/>
            <p:cNvSpPr/>
            <p:nvPr/>
          </p:nvSpPr>
          <p:spPr>
            <a:xfrm>
              <a:off x="2099897" y="5654666"/>
              <a:ext cx="3962399" cy="4428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1400" dirty="0"/>
            </a:p>
          </p:txBody>
        </p:sp>
        <p:pic>
          <p:nvPicPr>
            <p:cNvPr id="15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1234" y="1396636"/>
              <a:ext cx="5419725" cy="427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501969" y="4576465"/>
            <a:ext cx="26484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Browser</a:t>
            </a:r>
          </a:p>
          <a:p>
            <a:r>
              <a:rPr lang="en-US" sz="4800" b="1" dirty="0" smtClean="0">
                <a:solidFill>
                  <a:srgbClr val="FF0000"/>
                </a:solidFill>
              </a:rPr>
              <a:t>Wars!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800" dirty="0" err="1">
                <a:solidFill>
                  <a:schemeClr val="accent2"/>
                </a:solidFill>
              </a:rPr>
              <a:t>JSmeter</a:t>
            </a:r>
            <a:r>
              <a:rPr lang="en-US" sz="2800" dirty="0">
                <a:solidFill>
                  <a:schemeClr val="accent2"/>
                </a:solidFill>
              </a:rPr>
              <a:t> is an instrumentation framework</a:t>
            </a:r>
          </a:p>
          <a:p>
            <a:pPr lvl="1"/>
            <a:r>
              <a:rPr lang="en-US" sz="2400" dirty="0">
                <a:solidFill>
                  <a:schemeClr val="accent2"/>
                </a:solidFill>
              </a:rPr>
              <a:t>Used to measure and compare JavaScript applications</a:t>
            </a:r>
          </a:p>
          <a:p>
            <a:pPr lvl="1"/>
            <a:r>
              <a:rPr lang="en-US" sz="2400" dirty="0">
                <a:solidFill>
                  <a:schemeClr val="accent2"/>
                </a:solidFill>
              </a:rPr>
              <a:t>High-level views of behavior promote </a:t>
            </a:r>
            <a:r>
              <a:rPr lang="en-US" sz="2400" dirty="0" smtClean="0">
                <a:solidFill>
                  <a:schemeClr val="accent2"/>
                </a:solidFill>
              </a:rPr>
              <a:t>understanding</a:t>
            </a:r>
            <a:endParaRPr lang="en-US" sz="2400" dirty="0">
              <a:solidFill>
                <a:schemeClr val="accent2"/>
              </a:solidFill>
            </a:endParaRPr>
          </a:p>
          <a:p>
            <a:r>
              <a:rPr lang="en-US" sz="2800" dirty="0" smtClean="0">
                <a:solidFill>
                  <a:schemeClr val="accent2"/>
                </a:solidFill>
              </a:rPr>
              <a:t>Benchmarks differ </a:t>
            </a:r>
            <a:r>
              <a:rPr lang="en-US" sz="2800" b="1" dirty="0" smtClean="0">
                <a:solidFill>
                  <a:schemeClr val="accent2"/>
                </a:solidFill>
              </a:rPr>
              <a:t>significantly</a:t>
            </a:r>
            <a:r>
              <a:rPr lang="en-US" sz="2800" dirty="0" smtClean="0">
                <a:solidFill>
                  <a:schemeClr val="accent2"/>
                </a:solidFill>
              </a:rPr>
              <a:t> from </a:t>
            </a:r>
            <a:r>
              <a:rPr lang="en-US" sz="2800" dirty="0">
                <a:solidFill>
                  <a:schemeClr val="accent2"/>
                </a:solidFill>
              </a:rPr>
              <a:t>real </a:t>
            </a:r>
            <a:r>
              <a:rPr lang="en-US" sz="2800" dirty="0" smtClean="0">
                <a:solidFill>
                  <a:schemeClr val="accent2"/>
                </a:solidFill>
              </a:rPr>
              <a:t>sites</a:t>
            </a:r>
          </a:p>
          <a:p>
            <a:pPr lvl="1"/>
            <a:r>
              <a:rPr lang="en-US" sz="2400" dirty="0" smtClean="0">
                <a:solidFill>
                  <a:schemeClr val="accent2"/>
                </a:solidFill>
              </a:rPr>
              <a:t>Misleads designers, skews implementations</a:t>
            </a:r>
          </a:p>
          <a:p>
            <a:r>
              <a:rPr lang="en-US" sz="2800" dirty="0" smtClean="0">
                <a:solidFill>
                  <a:schemeClr val="accent2"/>
                </a:solidFill>
              </a:rPr>
              <a:t>Next </a:t>
            </a:r>
            <a:r>
              <a:rPr lang="en-US" sz="2800" dirty="0">
                <a:solidFill>
                  <a:schemeClr val="accent2"/>
                </a:solidFill>
              </a:rPr>
              <a:t>steps</a:t>
            </a:r>
          </a:p>
          <a:p>
            <a:pPr lvl="1"/>
            <a:r>
              <a:rPr lang="en-US" sz="2400" dirty="0">
                <a:solidFill>
                  <a:schemeClr val="accent2"/>
                </a:solidFill>
              </a:rPr>
              <a:t>Develop and promote </a:t>
            </a:r>
            <a:r>
              <a:rPr lang="en-US" sz="2400" u="sng" dirty="0">
                <a:solidFill>
                  <a:schemeClr val="accent2"/>
                </a:solidFill>
              </a:rPr>
              <a:t>better benchmarks</a:t>
            </a:r>
          </a:p>
          <a:p>
            <a:pPr lvl="1"/>
            <a:r>
              <a:rPr lang="en-US" sz="2400" dirty="0">
                <a:solidFill>
                  <a:schemeClr val="accent2"/>
                </a:solidFill>
              </a:rPr>
              <a:t>Design and evaluate </a:t>
            </a:r>
            <a:r>
              <a:rPr lang="en-US" sz="2400" u="sng" dirty="0">
                <a:solidFill>
                  <a:schemeClr val="accent2"/>
                </a:solidFill>
              </a:rPr>
              <a:t>better JavaScript runtimes</a:t>
            </a:r>
          </a:p>
          <a:p>
            <a:pPr lvl="1"/>
            <a:r>
              <a:rPr lang="en-US" sz="2400" dirty="0">
                <a:solidFill>
                  <a:schemeClr val="accent2"/>
                </a:solidFill>
              </a:rPr>
              <a:t>Promote </a:t>
            </a:r>
            <a:r>
              <a:rPr lang="en-US" sz="2400" u="sng" dirty="0">
                <a:solidFill>
                  <a:schemeClr val="accent2"/>
                </a:solidFill>
              </a:rPr>
              <a:t>better performance tools </a:t>
            </a:r>
            <a:r>
              <a:rPr lang="en-US" sz="2400" dirty="0">
                <a:solidFill>
                  <a:schemeClr val="accent2"/>
                </a:solidFill>
              </a:rPr>
              <a:t>for JavaScript developers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BBED40B-AA69-4C4E-B4FB-47EAD6A455EA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pic>
        <p:nvPicPr>
          <p:cNvPr id="5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7514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a typeface="宋体" pitchFamily="2" charset="-122"/>
              </a:rPr>
              <a:t>Conclusions</a:t>
            </a:r>
            <a:endParaRPr lang="en-US" sz="3200" dirty="0"/>
          </a:p>
        </p:txBody>
      </p:sp>
      <p:sp>
        <p:nvSpPr>
          <p:cNvPr id="21506" name="Rectangle 34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50000"/>
              </a:lnSpc>
            </a:pPr>
            <a:r>
              <a:rPr lang="en-US" sz="2600" dirty="0" err="1" smtClean="0">
                <a:solidFill>
                  <a:schemeClr val="accent2"/>
                </a:solidFill>
              </a:rPr>
              <a:t>JSmeter</a:t>
            </a:r>
            <a:r>
              <a:rPr lang="en-US" sz="2600" dirty="0" smtClean="0">
                <a:solidFill>
                  <a:schemeClr val="accent2"/>
                </a:solidFill>
              </a:rPr>
              <a:t> is an instrumentation framework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2200" dirty="0" smtClean="0">
                <a:solidFill>
                  <a:schemeClr val="accent2"/>
                </a:solidFill>
              </a:rPr>
              <a:t>Used to measure and compare JavaScript applications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2200" dirty="0" smtClean="0">
                <a:solidFill>
                  <a:schemeClr val="accent2"/>
                </a:solidFill>
              </a:rPr>
              <a:t>High-level views of behavior promote understanding</a:t>
            </a:r>
          </a:p>
          <a:p>
            <a:pPr eaLnBrk="1" hangingPunct="1">
              <a:lnSpc>
                <a:spcPct val="150000"/>
              </a:lnSpc>
            </a:pPr>
            <a:r>
              <a:rPr lang="en-US" sz="2600" dirty="0" smtClean="0">
                <a:solidFill>
                  <a:schemeClr val="accent2"/>
                </a:solidFill>
              </a:rPr>
              <a:t>Behavior in benchmarks </a:t>
            </a:r>
            <a:r>
              <a:rPr lang="en-US" sz="2600" b="1" dirty="0" smtClean="0">
                <a:solidFill>
                  <a:schemeClr val="accent2"/>
                </a:solidFill>
              </a:rPr>
              <a:t>significantly </a:t>
            </a:r>
            <a:r>
              <a:rPr lang="en-US" sz="2600" dirty="0">
                <a:solidFill>
                  <a:schemeClr val="accent2"/>
                </a:solidFill>
              </a:rPr>
              <a:t>differs from </a:t>
            </a:r>
            <a:r>
              <a:rPr lang="en-US" sz="2600" dirty="0" smtClean="0">
                <a:solidFill>
                  <a:schemeClr val="accent2"/>
                </a:solidFill>
              </a:rPr>
              <a:t>real sites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2200" dirty="0" smtClean="0">
                <a:solidFill>
                  <a:schemeClr val="accent2"/>
                </a:solidFill>
              </a:rPr>
              <a:t>Misleads designers, skews implementations</a:t>
            </a:r>
          </a:p>
          <a:p>
            <a:pPr eaLnBrk="1" hangingPunct="1">
              <a:lnSpc>
                <a:spcPct val="150000"/>
              </a:lnSpc>
            </a:pPr>
            <a:r>
              <a:rPr lang="en-US" sz="2600" dirty="0" smtClean="0">
                <a:solidFill>
                  <a:schemeClr val="accent2"/>
                </a:solidFill>
              </a:rPr>
              <a:t>Next steps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2200" dirty="0" smtClean="0">
                <a:solidFill>
                  <a:schemeClr val="accent2"/>
                </a:solidFill>
              </a:rPr>
              <a:t>Develop and promote </a:t>
            </a:r>
            <a:r>
              <a:rPr lang="en-US" sz="2200" u="sng" dirty="0" smtClean="0">
                <a:solidFill>
                  <a:schemeClr val="accent2"/>
                </a:solidFill>
              </a:rPr>
              <a:t>better benchmarks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2200" dirty="0" smtClean="0">
                <a:solidFill>
                  <a:schemeClr val="accent2"/>
                </a:solidFill>
              </a:rPr>
              <a:t>Design and evaluate </a:t>
            </a:r>
            <a:r>
              <a:rPr lang="en-US" sz="2200" u="sng" dirty="0" smtClean="0">
                <a:solidFill>
                  <a:schemeClr val="accent2"/>
                </a:solidFill>
              </a:rPr>
              <a:t>better JavaScript runtimes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2200" dirty="0" smtClean="0">
                <a:solidFill>
                  <a:schemeClr val="accent2"/>
                </a:solidFill>
              </a:rPr>
              <a:t>Promote </a:t>
            </a:r>
            <a:r>
              <a:rPr lang="en-US" sz="2200" u="sng" dirty="0" smtClean="0">
                <a:solidFill>
                  <a:schemeClr val="accent2"/>
                </a:solidFill>
              </a:rPr>
              <a:t>better performance tools</a:t>
            </a:r>
            <a:r>
              <a:rPr lang="en-US" sz="2200" dirty="0" smtClean="0">
                <a:solidFill>
                  <a:schemeClr val="accent2"/>
                </a:solidFill>
              </a:rPr>
              <a:t> for JavaScript developers</a:t>
            </a:r>
          </a:p>
          <a:p>
            <a:pPr lvl="1" eaLnBrk="1" hangingPunct="1">
              <a:lnSpc>
                <a:spcPct val="150000"/>
              </a:lnSpc>
            </a:pPr>
            <a:endParaRPr lang="en-US" sz="2200" dirty="0" smtClean="0">
              <a:solidFill>
                <a:schemeClr val="accent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pic>
        <p:nvPicPr>
          <p:cNvPr id="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Project</a:t>
            </a:r>
            <a:r>
              <a:rPr lang="en-US" sz="2000" dirty="0" smtClean="0"/>
              <a:t>: </a:t>
            </a:r>
            <a:r>
              <a:rPr lang="en-US" sz="2000" dirty="0" smtClean="0">
                <a:hlinkClick r:id="rId2"/>
              </a:rPr>
              <a:t>http</a:t>
            </a:r>
            <a:r>
              <a:rPr lang="en-US" sz="2000" dirty="0" smtClean="0">
                <a:hlinkClick r:id="rId2"/>
              </a:rPr>
              <a:t>://research.microsoft.com/en-us/projects/jsmeter/</a:t>
            </a:r>
            <a:r>
              <a:rPr lang="en-US" sz="2000" dirty="0" smtClean="0"/>
              <a:t> </a:t>
            </a:r>
            <a:endParaRPr lang="en-US" sz="2000" dirty="0"/>
          </a:p>
          <a:p>
            <a:r>
              <a:rPr lang="en-US" sz="2000" b="1" dirty="0" smtClean="0"/>
              <a:t>Video</a:t>
            </a:r>
            <a:r>
              <a:rPr lang="en-US" sz="2000" dirty="0" smtClean="0"/>
              <a:t>: </a:t>
            </a:r>
            <a:r>
              <a:rPr lang="en-US" sz="2000" dirty="0" smtClean="0">
                <a:cs typeface="Calibri" pitchFamily="34" charset="0"/>
                <a:hlinkClick r:id="rId3"/>
              </a:rPr>
              <a:t>Project </a:t>
            </a:r>
            <a:r>
              <a:rPr lang="en-US" sz="2000" dirty="0" err="1">
                <a:cs typeface="Calibri" pitchFamily="34" charset="0"/>
                <a:hlinkClick r:id="rId3"/>
              </a:rPr>
              <a:t>JSMeter</a:t>
            </a:r>
            <a:r>
              <a:rPr lang="en-US" sz="2000" dirty="0">
                <a:cs typeface="Calibri" pitchFamily="34" charset="0"/>
                <a:hlinkClick r:id="rId3"/>
              </a:rPr>
              <a:t>: JavaScript Performance Analysis in the Real World</a:t>
            </a:r>
            <a:r>
              <a:rPr lang="en-US" sz="2000" dirty="0">
                <a:cs typeface="Calibri" pitchFamily="34" charset="0"/>
              </a:rPr>
              <a:t>" </a:t>
            </a:r>
            <a:r>
              <a:rPr lang="en-US" sz="2000" dirty="0" smtClean="0">
                <a:cs typeface="Calibri" pitchFamily="34" charset="0"/>
              </a:rPr>
              <a:t>- MSDN </a:t>
            </a:r>
            <a:r>
              <a:rPr lang="en-US" sz="2000" dirty="0">
                <a:cs typeface="Calibri" pitchFamily="34" charset="0"/>
              </a:rPr>
              <a:t>Channel 9 interview with Erik Meier, Ben Livshits, and Ben </a:t>
            </a:r>
            <a:r>
              <a:rPr lang="en-US" sz="2000" dirty="0" smtClean="0">
                <a:cs typeface="Calibri" pitchFamily="34" charset="0"/>
              </a:rPr>
              <a:t>Zorn</a:t>
            </a:r>
            <a:endParaRPr lang="en-US" sz="2000" dirty="0" smtClean="0">
              <a:cs typeface="Calibri" pitchFamily="34" charset="0"/>
            </a:endParaRPr>
          </a:p>
          <a:p>
            <a:r>
              <a:rPr lang="en-US" sz="2000" b="1" dirty="0" smtClean="0"/>
              <a:t>Papers:</a:t>
            </a:r>
            <a:endParaRPr lang="en-US" sz="2000" b="1" dirty="0" smtClean="0"/>
          </a:p>
          <a:p>
            <a:pPr lvl="1"/>
            <a:r>
              <a:rPr lang="en-US" sz="1800" dirty="0" smtClean="0"/>
              <a:t>“</a:t>
            </a:r>
            <a:r>
              <a:rPr lang="en-US" sz="1800" dirty="0" err="1" smtClean="0"/>
              <a:t>JSMeter</a:t>
            </a:r>
            <a:r>
              <a:rPr lang="en-US" sz="1800" dirty="0"/>
              <a:t>: Comparing the Behavior of JavaScript Benchmarks with Real Web </a:t>
            </a:r>
            <a:r>
              <a:rPr lang="en-US" sz="1800" dirty="0" smtClean="0"/>
              <a:t>Applications”, </a:t>
            </a:r>
            <a:r>
              <a:rPr lang="en-US" sz="1800" dirty="0" err="1" smtClean="0"/>
              <a:t>Paruj</a:t>
            </a:r>
            <a:r>
              <a:rPr lang="en-US" sz="1800" dirty="0" smtClean="0"/>
              <a:t> </a:t>
            </a:r>
            <a:r>
              <a:rPr lang="en-US" sz="1800" dirty="0" err="1"/>
              <a:t>Ratanaworabhan</a:t>
            </a:r>
            <a:r>
              <a:rPr lang="en-US" sz="1800" dirty="0"/>
              <a:t>, </a:t>
            </a:r>
            <a:r>
              <a:rPr lang="en-US" sz="1800" dirty="0" smtClean="0"/>
              <a:t>Benjamin </a:t>
            </a:r>
            <a:r>
              <a:rPr lang="en-US" sz="1800" dirty="0"/>
              <a:t>Livshits and Benjamin G. Zorn, </a:t>
            </a:r>
            <a:r>
              <a:rPr lang="en-US" sz="1800" dirty="0" smtClean="0"/>
              <a:t>USENIX 2010 Conference on Web Application Development (WebApps’10), June 2010.</a:t>
            </a:r>
          </a:p>
          <a:p>
            <a:pPr lvl="1"/>
            <a:r>
              <a:rPr lang="en-US" sz="1800" dirty="0" smtClean="0">
                <a:hlinkClick r:id="rId4" action="ppaction://hlinkfile"/>
              </a:rPr>
              <a:t>"</a:t>
            </a:r>
            <a:r>
              <a:rPr lang="en-US" sz="1800" dirty="0" err="1" smtClean="0">
                <a:hlinkClick r:id="rId4" action="ppaction://hlinkfile"/>
              </a:rPr>
              <a:t>JSMeter</a:t>
            </a:r>
            <a:r>
              <a:rPr lang="en-US" sz="1800" dirty="0" smtClean="0">
                <a:hlinkClick r:id="rId4" action="ppaction://hlinkfile"/>
              </a:rPr>
              <a:t>: Characterizing Real-World Behavior of JavaScript Programs</a:t>
            </a:r>
            <a:r>
              <a:rPr lang="en-US" sz="1800" u="sng" dirty="0" smtClean="0">
                <a:hlinkClick r:id="rId4" action="ppaction://hlinkfile"/>
              </a:rPr>
              <a:t>"</a:t>
            </a:r>
            <a:r>
              <a:rPr lang="en-US" sz="1800" dirty="0" smtClean="0">
                <a:hlinkClick r:id="rId4" action="ppaction://hlinkfile"/>
              </a:rPr>
              <a:t>, </a:t>
            </a:r>
            <a:r>
              <a:rPr lang="en-US" sz="1800" dirty="0" err="1" smtClean="0"/>
              <a:t>Paruj</a:t>
            </a:r>
            <a:r>
              <a:rPr lang="en-US" sz="1800" dirty="0" smtClean="0"/>
              <a:t> </a:t>
            </a:r>
            <a:r>
              <a:rPr lang="en-US" sz="1800" dirty="0" err="1" smtClean="0"/>
              <a:t>Ratanaworabhan</a:t>
            </a:r>
            <a:r>
              <a:rPr lang="en-US" sz="1800" dirty="0" smtClean="0"/>
              <a:t>, Benjamin Livshits, David Simmons, and Benjamin Zorn, MSR-TR-2009-173, December 2009 (49 pages), November 2009.</a:t>
            </a:r>
            <a:endParaRPr lang="en-US" sz="2200" dirty="0" smtClean="0"/>
          </a:p>
          <a:p>
            <a:pPr lvl="1"/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BBED40B-AA69-4C4E-B4FB-47EAD6A455EA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pic>
        <p:nvPicPr>
          <p:cNvPr id="6" name="Picture 2" descr="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BBED40B-AA69-4C4E-B4FB-47EAD6A455EA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20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JavaScript</a:t>
            </a:r>
          </a:p>
          <a:p>
            <a:pPr lvl="1"/>
            <a:r>
              <a:rPr lang="en-US" dirty="0"/>
              <a:t>“An Analysis of the Dynamic Behavior of JavaScript Programs”</a:t>
            </a:r>
            <a:r>
              <a:rPr lang="en-US" i="1" dirty="0"/>
              <a:t>,  </a:t>
            </a:r>
            <a:r>
              <a:rPr lang="en-US" dirty="0"/>
              <a:t>Gregor Richards, Sylvain </a:t>
            </a:r>
            <a:r>
              <a:rPr lang="en-US" dirty="0" err="1"/>
              <a:t>Lebresne</a:t>
            </a:r>
            <a:r>
              <a:rPr lang="en-US" dirty="0"/>
              <a:t>, Brian Burg, Jan </a:t>
            </a:r>
            <a:r>
              <a:rPr lang="en-US" dirty="0" err="1" smtClean="0"/>
              <a:t>Vitek</a:t>
            </a:r>
            <a:r>
              <a:rPr lang="en-US" dirty="0" smtClean="0"/>
              <a:t>, PLDI 2010, June 2010/</a:t>
            </a:r>
          </a:p>
          <a:p>
            <a:r>
              <a:rPr lang="en-US" dirty="0" smtClean="0"/>
              <a:t>C# and Java</a:t>
            </a:r>
          </a:p>
          <a:p>
            <a:pPr lvl="1"/>
            <a:r>
              <a:rPr lang="en-US" dirty="0" err="1" smtClean="0"/>
              <a:t>Doufour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C++</a:t>
            </a:r>
          </a:p>
          <a:p>
            <a:pPr lvl="1"/>
            <a:r>
              <a:rPr lang="en-US" dirty="0" smtClean="0"/>
              <a:t>Calder et al.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BBED40B-AA69-4C4E-B4FB-47EAD6A455EA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56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Artificial Benchmarks versus Real World Sites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228600" y="1752600"/>
            <a:ext cx="320040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rot="5400000">
            <a:off x="2362200" y="2819400"/>
            <a:ext cx="213360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rot="5400000">
            <a:off x="4876800" y="2819400"/>
            <a:ext cx="213360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5943600" y="1752600"/>
            <a:ext cx="2667000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3" name="Group 42"/>
          <p:cNvGrpSpPr/>
          <p:nvPr/>
        </p:nvGrpSpPr>
        <p:grpSpPr>
          <a:xfrm>
            <a:off x="6172200" y="2514600"/>
            <a:ext cx="2743200" cy="2895600"/>
            <a:chOff x="2209800" y="1838325"/>
            <a:chExt cx="4191000" cy="4274744"/>
          </a:xfrm>
        </p:grpSpPr>
        <p:pic>
          <p:nvPicPr>
            <p:cNvPr id="30" name="Picture 5" descr="C:\Users\t-parujr\Desktop\eoi_JSMeter\AmazonLogo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048000" y="3276600"/>
              <a:ext cx="2129790" cy="624840"/>
            </a:xfrm>
            <a:prstGeom prst="rect">
              <a:avLst/>
            </a:prstGeom>
            <a:noFill/>
          </p:spPr>
        </p:pic>
        <p:pic>
          <p:nvPicPr>
            <p:cNvPr id="31" name="Picture 6" descr="C:\Users\t-parujr\Desktop\eoi_JSMeter\Bing-Logo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47900" y="1838325"/>
              <a:ext cx="1226344" cy="447675"/>
            </a:xfrm>
            <a:prstGeom prst="rect">
              <a:avLst/>
            </a:prstGeom>
            <a:noFill/>
          </p:spPr>
        </p:pic>
        <p:sp>
          <p:nvSpPr>
            <p:cNvPr id="32" name="TextBox 31"/>
            <p:cNvSpPr txBox="1"/>
            <p:nvPr/>
          </p:nvSpPr>
          <p:spPr>
            <a:xfrm>
              <a:off x="3505201" y="4114799"/>
              <a:ext cx="762001" cy="297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>
                  <a:solidFill>
                    <a:srgbClr val="FF9900"/>
                  </a:solidFill>
                </a:rPr>
                <a:t>Maps</a:t>
              </a:r>
              <a:endParaRPr lang="en-US" sz="600" dirty="0">
                <a:solidFill>
                  <a:srgbClr val="FF9900"/>
                </a:solidFill>
              </a:endParaRPr>
            </a:p>
          </p:txBody>
        </p:sp>
        <p:pic>
          <p:nvPicPr>
            <p:cNvPr id="33" name="Picture 8" descr="C:\Users\t-parujr\Desktop\eoi_JSMeter\cnn-logo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733800" y="4723790"/>
              <a:ext cx="1038758" cy="534010"/>
            </a:xfrm>
            <a:prstGeom prst="rect">
              <a:avLst/>
            </a:prstGeom>
            <a:noFill/>
          </p:spPr>
        </p:pic>
        <p:pic>
          <p:nvPicPr>
            <p:cNvPr id="34" name="Picture 9" descr="C:\Users\t-parujr\Desktop\eoi_JSMeter\facebook-logo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95600" y="5562600"/>
              <a:ext cx="1463040" cy="550469"/>
            </a:xfrm>
            <a:prstGeom prst="rect">
              <a:avLst/>
            </a:prstGeom>
            <a:noFill/>
          </p:spPr>
        </p:pic>
        <p:pic>
          <p:nvPicPr>
            <p:cNvPr id="35" name="Picture 10" descr="C:\Users\t-parujr\Desktop\eoi_JSMeter\gmail-logo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209800" y="2552700"/>
              <a:ext cx="1193800" cy="492760"/>
            </a:xfrm>
            <a:prstGeom prst="rect">
              <a:avLst/>
            </a:prstGeom>
            <a:noFill/>
          </p:spPr>
        </p:pic>
        <p:pic>
          <p:nvPicPr>
            <p:cNvPr id="36" name="Picture 2" descr="C:\Users\t-parujr\Desktop\eoi_JSMeter\google_logo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619500" y="1842821"/>
              <a:ext cx="1248461" cy="519379"/>
            </a:xfrm>
            <a:prstGeom prst="rect">
              <a:avLst/>
            </a:prstGeom>
            <a:noFill/>
          </p:spPr>
        </p:pic>
        <p:pic>
          <p:nvPicPr>
            <p:cNvPr id="37" name="Picture 3" descr="C:\Users\t-parujr\Desktop\eoi_JSMeter\hotmail-logo.gif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581400" y="2377440"/>
              <a:ext cx="1181100" cy="746760"/>
            </a:xfrm>
            <a:prstGeom prst="rect">
              <a:avLst/>
            </a:prstGeom>
            <a:noFill/>
          </p:spPr>
        </p:pic>
        <p:pic>
          <p:nvPicPr>
            <p:cNvPr id="38" name="Picture 4" descr="C:\Users\t-parujr\Desktop\eoi_JSMeter\TheEconomistLogo.jp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438400" y="4724400"/>
              <a:ext cx="1007059" cy="497434"/>
            </a:xfrm>
            <a:prstGeom prst="rect">
              <a:avLst/>
            </a:prstGeom>
            <a:noFill/>
          </p:spPr>
        </p:pic>
        <p:pic>
          <p:nvPicPr>
            <p:cNvPr id="39" name="Picture 5" descr="C:\Users\t-parujr\Desktop\eoi_JSMeter\ebay-logo.jpg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5181600" y="3139440"/>
              <a:ext cx="1219200" cy="670560"/>
            </a:xfrm>
            <a:prstGeom prst="rect">
              <a:avLst/>
            </a:prstGeom>
            <a:noFill/>
          </p:spPr>
        </p:pic>
        <p:pic>
          <p:nvPicPr>
            <p:cNvPr id="40" name="Picture 6" descr="C:\Users\t-parujr\Desktop\eoi_JSMeter\Bing-Logo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62200" y="4048125"/>
              <a:ext cx="1226344" cy="447675"/>
            </a:xfrm>
            <a:prstGeom prst="rect">
              <a:avLst/>
            </a:prstGeom>
            <a:noFill/>
          </p:spPr>
        </p:pic>
        <p:pic>
          <p:nvPicPr>
            <p:cNvPr id="41" name="Picture 2" descr="C:\Users\t-parujr\Desktop\eoi_JSMeter\google_logo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390339" y="4038600"/>
              <a:ext cx="1248461" cy="519379"/>
            </a:xfrm>
            <a:prstGeom prst="rect">
              <a:avLst/>
            </a:prstGeom>
            <a:noFill/>
          </p:spPr>
        </p:pic>
        <p:sp>
          <p:nvSpPr>
            <p:cNvPr id="42" name="TextBox 41"/>
            <p:cNvSpPr txBox="1"/>
            <p:nvPr/>
          </p:nvSpPr>
          <p:spPr>
            <a:xfrm>
              <a:off x="5562600" y="4114799"/>
              <a:ext cx="762001" cy="297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>
                  <a:solidFill>
                    <a:srgbClr val="FF9900"/>
                  </a:solidFill>
                </a:rPr>
                <a:t>Maps</a:t>
              </a:r>
              <a:endParaRPr lang="en-US" sz="600" dirty="0">
                <a:solidFill>
                  <a:srgbClr val="FF9900"/>
                </a:solidFill>
              </a:endParaRPr>
            </a:p>
          </p:txBody>
        </p:sp>
      </p:grpSp>
      <p:sp>
        <p:nvSpPr>
          <p:cNvPr id="44" name="Text Box 4"/>
          <p:cNvSpPr txBox="1">
            <a:spLocks noChangeArrowheads="1"/>
          </p:cNvSpPr>
          <p:nvPr/>
        </p:nvSpPr>
        <p:spPr bwMode="auto">
          <a:xfrm>
            <a:off x="381000" y="1828800"/>
            <a:ext cx="1371600" cy="389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smtClean="0">
                <a:solidFill>
                  <a:schemeClr val="accent2"/>
                </a:solidFill>
                <a:latin typeface="Calibri" pitchFamily="34" charset="0"/>
              </a:rPr>
              <a:t>7 V8 programs</a:t>
            </a:r>
            <a:r>
              <a:rPr lang="en-US" sz="1400" b="1" dirty="0" smtClean="0">
                <a:solidFill>
                  <a:schemeClr val="accent2"/>
                </a:solidFill>
                <a:latin typeface="Calibri" pitchFamily="34" charset="0"/>
              </a:rPr>
              <a:t>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400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1800" dirty="0" err="1" smtClean="0">
                <a:solidFill>
                  <a:schemeClr val="accent2"/>
                </a:solidFill>
                <a:latin typeface="Calibri" pitchFamily="34" charset="0"/>
              </a:rPr>
              <a:t>richards</a:t>
            </a:r>
            <a:endParaRPr lang="en-US" sz="1800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1800" dirty="0" err="1" smtClean="0">
                <a:solidFill>
                  <a:schemeClr val="accent2"/>
                </a:solidFill>
                <a:latin typeface="Calibri" pitchFamily="34" charset="0"/>
              </a:rPr>
              <a:t>deltablue</a:t>
            </a:r>
            <a:endParaRPr lang="en-US" sz="1800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chemeClr val="accent2"/>
                </a:solidFill>
                <a:latin typeface="Calibri" pitchFamily="34" charset="0"/>
              </a:rPr>
              <a:t> crypto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1800" dirty="0" err="1" smtClean="0">
                <a:solidFill>
                  <a:schemeClr val="accent2"/>
                </a:solidFill>
                <a:latin typeface="Calibri" pitchFamily="34" charset="0"/>
              </a:rPr>
              <a:t>raytrace</a:t>
            </a:r>
            <a:endParaRPr lang="en-US" sz="1800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1800" dirty="0" err="1" smtClean="0">
                <a:solidFill>
                  <a:schemeClr val="accent2"/>
                </a:solidFill>
                <a:latin typeface="Calibri" pitchFamily="34" charset="0"/>
              </a:rPr>
              <a:t>earley</a:t>
            </a:r>
            <a:r>
              <a:rPr lang="en-US" sz="1800" dirty="0" smtClean="0">
                <a:solidFill>
                  <a:schemeClr val="accent2"/>
                </a:solidFill>
                <a:latin typeface="Calibri" pitchFamily="34" charset="0"/>
              </a:rPr>
              <a:t>-</a:t>
            </a:r>
            <a:r>
              <a:rPr lang="en-US" sz="1800" dirty="0" err="1" smtClean="0">
                <a:solidFill>
                  <a:schemeClr val="accent2"/>
                </a:solidFill>
                <a:latin typeface="Calibri" pitchFamily="34" charset="0"/>
              </a:rPr>
              <a:t>boyer</a:t>
            </a:r>
            <a:endParaRPr lang="en-US" sz="1800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1800" dirty="0" err="1" smtClean="0">
                <a:solidFill>
                  <a:schemeClr val="accent2"/>
                </a:solidFill>
                <a:latin typeface="Calibri" pitchFamily="34" charset="0"/>
              </a:rPr>
              <a:t>regexp</a:t>
            </a:r>
            <a:endParaRPr lang="en-US" sz="1800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chemeClr val="accent2"/>
                </a:solidFill>
                <a:latin typeface="Calibri" pitchFamily="34" charset="0"/>
              </a:rPr>
              <a:t> splay</a:t>
            </a:r>
            <a:endParaRPr lang="en-US" sz="1800" dirty="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45" name="Text Box 5"/>
          <p:cNvSpPr txBox="1">
            <a:spLocks noChangeArrowheads="1"/>
          </p:cNvSpPr>
          <p:nvPr/>
        </p:nvSpPr>
        <p:spPr bwMode="auto">
          <a:xfrm>
            <a:off x="1676399" y="1828800"/>
            <a:ext cx="1752601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8000"/>
                </a:solidFill>
                <a:latin typeface="Calibri" pitchFamily="34" charset="0"/>
              </a:rPr>
              <a:t>8 </a:t>
            </a:r>
            <a:r>
              <a:rPr lang="en-US" sz="2000" b="1" dirty="0" err="1">
                <a:solidFill>
                  <a:srgbClr val="008000"/>
                </a:solidFill>
                <a:latin typeface="Calibri" pitchFamily="34" charset="0"/>
              </a:rPr>
              <a:t>SunSpider</a:t>
            </a:r>
            <a:r>
              <a:rPr lang="en-US" sz="2000" b="1" dirty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en-US" sz="2000" b="1" dirty="0" smtClean="0">
                <a:solidFill>
                  <a:srgbClr val="008000"/>
                </a:solidFill>
                <a:latin typeface="Calibri" pitchFamily="34" charset="0"/>
              </a:rPr>
              <a:t>programs:</a:t>
            </a:r>
            <a:endParaRPr lang="en-US" sz="2000" b="1" dirty="0">
              <a:solidFill>
                <a:srgbClr val="008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en-US" sz="1800" dirty="0" smtClean="0">
                <a:solidFill>
                  <a:srgbClr val="008000"/>
                </a:solidFill>
                <a:latin typeface="Calibri" pitchFamily="34" charset="0"/>
              </a:rPr>
              <a:t>3-draytrace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8000"/>
                </a:solidFill>
                <a:latin typeface="Calibri" pitchFamily="34" charset="0"/>
              </a:rPr>
              <a:t> access-</a:t>
            </a:r>
            <a:r>
              <a:rPr lang="en-US" sz="1800" dirty="0" err="1" smtClean="0">
                <a:solidFill>
                  <a:srgbClr val="008000"/>
                </a:solidFill>
                <a:latin typeface="Calibri" pitchFamily="34" charset="0"/>
              </a:rPr>
              <a:t>nbody</a:t>
            </a:r>
            <a:endParaRPr lang="en-US" sz="1800" dirty="0" smtClean="0">
              <a:solidFill>
                <a:srgbClr val="008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en-US" sz="1800" dirty="0" err="1" smtClean="0">
                <a:solidFill>
                  <a:srgbClr val="008000"/>
                </a:solidFill>
                <a:latin typeface="Calibri" pitchFamily="34" charset="0"/>
              </a:rPr>
              <a:t>bitops-nsieve</a:t>
            </a:r>
            <a:endParaRPr lang="en-US" sz="1800" dirty="0" smtClean="0">
              <a:solidFill>
                <a:srgbClr val="008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en-US" sz="1800" dirty="0" err="1" smtClean="0">
                <a:solidFill>
                  <a:srgbClr val="008000"/>
                </a:solidFill>
                <a:latin typeface="Calibri" pitchFamily="34" charset="0"/>
              </a:rPr>
              <a:t>controlflow</a:t>
            </a:r>
            <a:endParaRPr lang="en-US" sz="1800" dirty="0" smtClean="0">
              <a:solidFill>
                <a:srgbClr val="008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8000"/>
                </a:solidFill>
                <a:latin typeface="Calibri" pitchFamily="34" charset="0"/>
              </a:rPr>
              <a:t> crypto-</a:t>
            </a:r>
            <a:r>
              <a:rPr lang="en-US" sz="1800" dirty="0" err="1" smtClean="0">
                <a:solidFill>
                  <a:srgbClr val="008000"/>
                </a:solidFill>
                <a:latin typeface="Calibri" pitchFamily="34" charset="0"/>
              </a:rPr>
              <a:t>aes</a:t>
            </a:r>
            <a:endParaRPr lang="en-US" sz="1800" dirty="0" smtClean="0">
              <a:solidFill>
                <a:srgbClr val="008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8000"/>
                </a:solidFill>
                <a:latin typeface="Calibri" pitchFamily="34" charset="0"/>
              </a:rPr>
              <a:t> date-</a:t>
            </a:r>
            <a:r>
              <a:rPr lang="en-US" sz="1800" dirty="0" err="1" smtClean="0">
                <a:solidFill>
                  <a:srgbClr val="008000"/>
                </a:solidFill>
                <a:latin typeface="Calibri" pitchFamily="34" charset="0"/>
              </a:rPr>
              <a:t>xparb</a:t>
            </a:r>
            <a:endParaRPr lang="en-US" sz="1800" dirty="0" smtClean="0">
              <a:solidFill>
                <a:srgbClr val="008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8000"/>
                </a:solidFill>
                <a:latin typeface="Calibri" pitchFamily="34" charset="0"/>
              </a:rPr>
              <a:t> math-</a:t>
            </a:r>
            <a:r>
              <a:rPr lang="en-US" sz="1800" dirty="0" err="1" smtClean="0">
                <a:solidFill>
                  <a:srgbClr val="008000"/>
                </a:solidFill>
                <a:latin typeface="Calibri" pitchFamily="34" charset="0"/>
              </a:rPr>
              <a:t>cordic</a:t>
            </a:r>
            <a:endParaRPr lang="en-US" sz="1800" dirty="0" smtClean="0">
              <a:solidFill>
                <a:srgbClr val="0080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800" dirty="0" smtClean="0">
                <a:solidFill>
                  <a:srgbClr val="008000"/>
                </a:solidFill>
                <a:latin typeface="Calibri" pitchFamily="34" charset="0"/>
              </a:rPr>
              <a:t> string-</a:t>
            </a:r>
            <a:r>
              <a:rPr lang="en-US" sz="1800" dirty="0" err="1" smtClean="0">
                <a:solidFill>
                  <a:srgbClr val="008000"/>
                </a:solidFill>
                <a:latin typeface="Calibri" pitchFamily="34" charset="0"/>
              </a:rPr>
              <a:t>tagcloud</a:t>
            </a:r>
            <a:endParaRPr lang="en-US" sz="1800" dirty="0">
              <a:solidFill>
                <a:srgbClr val="008000"/>
              </a:solidFill>
              <a:latin typeface="Calibri" pitchFamily="34" charset="0"/>
            </a:endParaRPr>
          </a:p>
        </p:txBody>
      </p:sp>
      <p:pic>
        <p:nvPicPr>
          <p:cNvPr id="1026" name="Picture 2" descr="C:\tmp\Temporary Internet Files\Content.IE5\EHXJWL97\MPj04024910000[1]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429000" y="2575560"/>
            <a:ext cx="2514600" cy="1767840"/>
          </a:xfrm>
          <a:prstGeom prst="rect">
            <a:avLst/>
          </a:prstGeom>
          <a:noFill/>
        </p:spPr>
      </p:pic>
      <p:sp>
        <p:nvSpPr>
          <p:cNvPr id="51" name="Rectangle 50"/>
          <p:cNvSpPr/>
          <p:nvPr/>
        </p:nvSpPr>
        <p:spPr>
          <a:xfrm>
            <a:off x="4114800" y="2133600"/>
            <a:ext cx="12239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Calibri" pitchFamily="34" charset="0"/>
              </a:rPr>
              <a:t>JSMeter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400799" y="1903580"/>
            <a:ext cx="2115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11 real 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</a:rPr>
              <a:t>sites: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Rectangle 2"/>
          <p:cNvSpPr>
            <a:spLocks noChangeArrowheads="1"/>
          </p:cNvSpPr>
          <p:nvPr/>
        </p:nvSpPr>
        <p:spPr bwMode="auto">
          <a:xfrm>
            <a:off x="228600" y="4038600"/>
            <a:ext cx="8686800" cy="1981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2800" b="1" dirty="0" smtClean="0">
                <a:solidFill>
                  <a:schemeClr val="bg1"/>
                </a:solidFill>
                <a:latin typeface="Calibri" pitchFamily="34" charset="0"/>
              </a:rPr>
              <a:t>Goals of this Talk</a:t>
            </a:r>
            <a:endParaRPr lang="en-US" sz="2800" b="1" dirty="0">
              <a:solidFill>
                <a:schemeClr val="bg1"/>
              </a:solidFill>
              <a:latin typeface="Calibri" pitchFamily="34" charset="0"/>
            </a:endParaRPr>
          </a:p>
          <a:p>
            <a:pPr marL="342900" indent="-342900">
              <a:lnSpc>
                <a:spcPct val="180000"/>
              </a:lnSpc>
              <a:spcBef>
                <a:spcPct val="20000"/>
              </a:spcBef>
              <a:buFontTx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Show behavior of JavaScript benchmarks versus real sites</a:t>
            </a:r>
          </a:p>
          <a:p>
            <a:pPr marL="342900" indent="-342900">
              <a:lnSpc>
                <a:spcPct val="180000"/>
              </a:lnSpc>
              <a:spcBef>
                <a:spcPct val="20000"/>
              </a:spcBef>
              <a:buFontTx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Consider how benchmarks can mislead design decisions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/>
          <p:cNvSpPr>
            <a:spLocks noGrp="1"/>
          </p:cNvSpPr>
          <p:nvPr>
            <p:ph type="sldNum" sz="quarter" idx="11"/>
          </p:nvPr>
        </p:nvSpPr>
        <p:spPr>
          <a:xfrm>
            <a:off x="6858000" y="5940425"/>
            <a:ext cx="2133600" cy="476250"/>
          </a:xfrm>
        </p:spPr>
        <p:txBody>
          <a:bodyPr/>
          <a:lstStyle/>
          <a:p>
            <a:pPr>
              <a:defRPr/>
            </a:pPr>
            <a:fld id="{312557D4-3EC2-4171-BDA7-4F7130BDE90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9218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0"/>
            <a:ext cx="8001000" cy="609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zh-CN" b="1" dirty="0" smtClean="0">
                <a:ea typeface="宋体" pitchFamily="2" charset="-122"/>
              </a:rPr>
              <a:t>Instrumentation </a:t>
            </a:r>
            <a:r>
              <a:rPr lang="en-US" altLang="zh-CN" b="1" dirty="0" smtClean="0">
                <a:ea typeface="宋体" pitchFamily="2" charset="-122"/>
              </a:rPr>
              <a:t>Framework</a:t>
            </a:r>
          </a:p>
        </p:txBody>
      </p:sp>
      <p:pic>
        <p:nvPicPr>
          <p:cNvPr id="9219" name="Picture 3" descr="files-folders-envelope-cards_1088266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4572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28600" y="17526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\ie\jscript\*.cpp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124200" y="762000"/>
            <a:ext cx="2667000" cy="860425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Calibri" pitchFamily="34" charset="0"/>
              </a:rPr>
              <a:t>Source-level instrumentation</a:t>
            </a: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2133600" y="9906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5791200" y="9906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>
            <a:off x="6477000" y="175260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custom jscript.dll</a:t>
            </a:r>
          </a:p>
        </p:txBody>
      </p:sp>
      <p:pic>
        <p:nvPicPr>
          <p:cNvPr id="135180" name="Picture 12" descr="microsoft_ie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0075" y="2895600"/>
            <a:ext cx="1152525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13" descr="dll_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34200" y="533400"/>
            <a:ext cx="1279525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5182" name="Picture 14" descr="dll_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0" y="2743200"/>
            <a:ext cx="1279525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183" name="Rectangle 15"/>
          <p:cNvSpPr>
            <a:spLocks noChangeArrowheads="1"/>
          </p:cNvSpPr>
          <p:nvPr/>
        </p:nvSpPr>
        <p:spPr bwMode="auto">
          <a:xfrm>
            <a:off x="2819400" y="2514600"/>
            <a:ext cx="2971800" cy="1752600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5184" name="AutoShape 16"/>
          <p:cNvSpPr>
            <a:spLocks noChangeArrowheads="1"/>
          </p:cNvSpPr>
          <p:nvPr/>
        </p:nvSpPr>
        <p:spPr bwMode="auto">
          <a:xfrm>
            <a:off x="1828800" y="32004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5185" name="AutoShape 17"/>
          <p:cNvSpPr>
            <a:spLocks noChangeArrowheads="1"/>
          </p:cNvSpPr>
          <p:nvPr/>
        </p:nvSpPr>
        <p:spPr bwMode="auto">
          <a:xfrm>
            <a:off x="5791200" y="32004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135186" name="Picture 18" descr="cnn_log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2300" y="3200400"/>
            <a:ext cx="9779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5187" name="Picture 19" descr="ebay-log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" y="2667000"/>
            <a:ext cx="1143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5188" name="Picture 20" descr="rossi_trac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962775" y="2659063"/>
            <a:ext cx="1343025" cy="115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189" name="Line 21"/>
          <p:cNvSpPr>
            <a:spLocks noChangeShapeType="1"/>
          </p:cNvSpPr>
          <p:nvPr/>
        </p:nvSpPr>
        <p:spPr bwMode="auto">
          <a:xfrm>
            <a:off x="228600" y="2286000"/>
            <a:ext cx="853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5190" name="Line 22"/>
          <p:cNvSpPr>
            <a:spLocks noChangeShapeType="1"/>
          </p:cNvSpPr>
          <p:nvPr/>
        </p:nvSpPr>
        <p:spPr bwMode="auto">
          <a:xfrm>
            <a:off x="228600" y="4419600"/>
            <a:ext cx="853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5191" name="Text Box 23"/>
          <p:cNvSpPr txBox="1">
            <a:spLocks noChangeArrowheads="1"/>
          </p:cNvSpPr>
          <p:nvPr/>
        </p:nvSpPr>
        <p:spPr bwMode="auto">
          <a:xfrm>
            <a:off x="6629400" y="381000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custom trace files</a:t>
            </a:r>
          </a:p>
        </p:txBody>
      </p:sp>
      <p:sp>
        <p:nvSpPr>
          <p:cNvPr id="135192" name="Text Box 24"/>
          <p:cNvSpPr txBox="1">
            <a:spLocks noChangeArrowheads="1"/>
          </p:cNvSpPr>
          <p:nvPr/>
        </p:nvSpPr>
        <p:spPr bwMode="auto">
          <a:xfrm>
            <a:off x="152400" y="3641725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website visits</a:t>
            </a:r>
          </a:p>
        </p:txBody>
      </p:sp>
      <p:sp>
        <p:nvSpPr>
          <p:cNvPr id="135193" name="Text Box 25"/>
          <p:cNvSpPr txBox="1">
            <a:spLocks noChangeArrowheads="1"/>
          </p:cNvSpPr>
          <p:nvPr/>
        </p:nvSpPr>
        <p:spPr bwMode="auto">
          <a:xfrm>
            <a:off x="3505200" y="4724400"/>
            <a:ext cx="1676400" cy="860425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Calibri" pitchFamily="34" charset="0"/>
              </a:rPr>
              <a:t>Offline analyzers</a:t>
            </a:r>
          </a:p>
        </p:txBody>
      </p:sp>
      <p:sp>
        <p:nvSpPr>
          <p:cNvPr id="135194" name="AutoShape 26"/>
          <p:cNvSpPr>
            <a:spLocks noChangeArrowheads="1"/>
          </p:cNvSpPr>
          <p:nvPr/>
        </p:nvSpPr>
        <p:spPr bwMode="auto">
          <a:xfrm>
            <a:off x="2514600" y="49530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5195" name="AutoShape 27"/>
          <p:cNvSpPr>
            <a:spLocks noChangeArrowheads="1"/>
          </p:cNvSpPr>
          <p:nvPr/>
        </p:nvSpPr>
        <p:spPr bwMode="auto">
          <a:xfrm>
            <a:off x="5181600" y="50292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135198" name="Picture 30" descr="rossi_trac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42975" y="4700588"/>
            <a:ext cx="1343025" cy="115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199" name="Text Box 31"/>
          <p:cNvSpPr txBox="1">
            <a:spLocks noChangeArrowheads="1"/>
          </p:cNvSpPr>
          <p:nvPr/>
        </p:nvSpPr>
        <p:spPr bwMode="auto">
          <a:xfrm>
            <a:off x="457200" y="58515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Calibri" pitchFamily="34" charset="0"/>
              </a:rPr>
              <a:t>custom trace files</a:t>
            </a:r>
          </a:p>
        </p:txBody>
      </p:sp>
      <p:pic>
        <p:nvPicPr>
          <p:cNvPr id="135203" name="Picture 3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40463" y="4572000"/>
            <a:ext cx="2751137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83" grpId="0" animBg="1"/>
      <p:bldP spid="135184" grpId="0" animBg="1"/>
      <p:bldP spid="135185" grpId="0" animBg="1"/>
      <p:bldP spid="135189" grpId="0" animBg="1"/>
      <p:bldP spid="135190" grpId="0" animBg="1"/>
      <p:bldP spid="135191" grpId="0"/>
      <p:bldP spid="135192" grpId="0"/>
      <p:bldP spid="135193" grpId="0" animBg="1"/>
      <p:bldP spid="135194" grpId="0" animBg="1"/>
      <p:bldP spid="135195" grpId="0" animBg="1"/>
      <p:bldP spid="13519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Visiting the Real Sites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Getting past page load performance</a:t>
            </a:r>
          </a:p>
          <a:p>
            <a:r>
              <a:rPr lang="en-US" dirty="0" smtClean="0"/>
              <a:t>Attempted </a:t>
            </a:r>
            <a:r>
              <a:rPr lang="en-US" dirty="0" smtClean="0"/>
              <a:t>to use each site in “normal” way: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12557D4-3EC2-4171-BDA7-4F7130BDE90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122360"/>
              </p:ext>
            </p:extLst>
          </p:nvPr>
        </p:nvGraphicFramePr>
        <p:xfrm>
          <a:off x="762000" y="2971800"/>
          <a:ext cx="7848600" cy="2790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9200"/>
                <a:gridCol w="66294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amazon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Search a book, add to shopping cart, sign in, and sign out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Type in a search query and also look for images and news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bingmap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Search for a direction from one city to another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cnn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Read front page news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ebay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Search for a notebook, bid, sing in, and sign out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economist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Read front page news, view comments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facebook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Log in, visit a friend pages, browse through photos and comments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gmail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Sign in, check inbox, delete a mail, and sign out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google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Type in a search query and also look for images and news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googlemap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Search for a direction from one city to another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hotmail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Sign in, check inbox, delete a mail, and sign out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153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a typeface="宋体" pitchFamily="2" charset="-122"/>
              </a:rPr>
              <a:t>Understanding JavaScript Behavior</a:t>
            </a:r>
            <a:endParaRPr lang="en-US" sz="3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</p:nvPr>
        </p:nvGraphicFramePr>
        <p:xfrm>
          <a:off x="24384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6" name="Picture 2" descr="Logo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 smtClean="0">
                <a:ea typeface="宋体" pitchFamily="2" charset="-122"/>
              </a:rPr>
              <a:t>Code Behavior</a:t>
            </a:r>
            <a:endParaRPr lang="en-US" sz="3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24384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E280980-18F1-4501-8CE3-790C7CC3484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15000" y="1612880"/>
            <a:ext cx="3352800" cy="2425720"/>
          </a:xfrm>
          <a:prstGeom prst="wedgeRectCallout">
            <a:avLst>
              <a:gd name="adj1" fmla="val -84535"/>
              <a:gd name="adj2" fmla="val 12049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Function size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Instructions/call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Code locality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Instruction mix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8" name="Picture 2" descr="Logo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01000" y="152400"/>
            <a:ext cx="997526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2009-10-15T15:04:42Z</outs:dateTime>
      <outs:isPinned>true</outs:isPinned>
    </outs:relatedDate>
    <outs:relatedDate>
      <outs:type>2</outs:type>
      <outs:displayName>Created</outs:displayName>
      <outs:dateTime>2006-03-10T13:20:21Z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/>
  <outs:relatedPeople>
    <outs:relatedPeopleItem>
      <outs:category>Author</outs:category>
      <outs:people>
        <outs:relatedPerson>
          <outs:displayName>User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t-parujr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72DAF6FD-94C5-44B1-95DF-E177E63A456F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28111</TotalTime>
  <Words>1166</Words>
  <Application>Microsoft Office PowerPoint</Application>
  <PresentationFormat>On-screen Show (4:3)</PresentationFormat>
  <Paragraphs>362</Paragraphs>
  <Slides>44</Slides>
  <Notes>9</Notes>
  <HiddenSlides>12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1_Custom Design</vt:lpstr>
      <vt:lpstr>PowerPoint Presentation</vt:lpstr>
      <vt:lpstr>One Word:</vt:lpstr>
      <vt:lpstr>Why Measure JavaScript?</vt:lpstr>
      <vt:lpstr>PowerPoint Presentation</vt:lpstr>
      <vt:lpstr>Artificial Benchmarks versus Real World Sites</vt:lpstr>
      <vt:lpstr>PowerPoint Presentation</vt:lpstr>
      <vt:lpstr>Visiting the Real Sites</vt:lpstr>
      <vt:lpstr>Understanding JavaScript Behavior</vt:lpstr>
      <vt:lpstr>Code Behavior</vt:lpstr>
      <vt:lpstr>Total Bytes of JavaScript Source</vt:lpstr>
      <vt:lpstr>Ratio of Bytecode / Source</vt:lpstr>
      <vt:lpstr>Static Unique Functions Executed</vt:lpstr>
      <vt:lpstr>Total Bytecodes Executed</vt:lpstr>
      <vt:lpstr>Total Function Calls</vt:lpstr>
      <vt:lpstr>Bytecodes / Call</vt:lpstr>
      <vt:lpstr>Fraction of Code Executed</vt:lpstr>
      <vt:lpstr>Hot Function Distribution</vt:lpstr>
      <vt:lpstr>Opcode Distribution</vt:lpstr>
      <vt:lpstr>Object Allocation Behavior</vt:lpstr>
      <vt:lpstr>Total Bytes Allocated</vt:lpstr>
      <vt:lpstr>Heap Data by Type</vt:lpstr>
      <vt:lpstr>Object Type Distribution</vt:lpstr>
      <vt:lpstr>Live Heap Over Time (gmail)</vt:lpstr>
      <vt:lpstr>Live Heap over Time (ebay)</vt:lpstr>
      <vt:lpstr>2 Search Websites, 2 Architectures</vt:lpstr>
      <vt:lpstr>Two Mapping Websites</vt:lpstr>
      <vt:lpstr>Object Lifetimes (V8)</vt:lpstr>
      <vt:lpstr>Object Lifetimes (gmail)</vt:lpstr>
      <vt:lpstr>Event Handlers in JavaScript</vt:lpstr>
      <vt:lpstr>Event-driven Programming Model</vt:lpstr>
      <vt:lpstr>Total Events Handled</vt:lpstr>
      <vt:lpstr>Average Bytecodes / Event Handled</vt:lpstr>
      <vt:lpstr>Median Bytecodes / Event Handled</vt:lpstr>
      <vt:lpstr>Maximum Bytecodes / Event Handled</vt:lpstr>
      <vt:lpstr>Fraction of Execution in Handlers</vt:lpstr>
      <vt:lpstr>Distribution of Time in Handlers</vt:lpstr>
      <vt:lpstr>Cold-code Experiment</vt:lpstr>
      <vt:lpstr>Performance Impact of Cold Code</vt:lpstr>
      <vt:lpstr>Impact of Benchmarks</vt:lpstr>
      <vt:lpstr>Conclusions</vt:lpstr>
      <vt:lpstr>Conclusions</vt:lpstr>
      <vt:lpstr>Additional Resources</vt:lpstr>
      <vt:lpstr>Additional Slides</vt:lpstr>
      <vt:lpstr>Related Work</vt:lpstr>
    </vt:vector>
  </TitlesOfParts>
  <Company>cu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paruj</dc:title>
  <dc:creator>User</dc:creator>
  <cp:lastModifiedBy>Ben Zorn</cp:lastModifiedBy>
  <cp:revision>1455</cp:revision>
  <dcterms:created xsi:type="dcterms:W3CDTF">2006-03-10T13:20:21Z</dcterms:created>
  <dcterms:modified xsi:type="dcterms:W3CDTF">2010-06-22T19:05:50Z</dcterms:modified>
</cp:coreProperties>
</file>